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9"/>
  </p:notesMasterIdLst>
  <p:sldIdLst>
    <p:sldId id="256" r:id="rId2"/>
    <p:sldId id="257" r:id="rId3"/>
    <p:sldId id="291" r:id="rId4"/>
    <p:sldId id="258" r:id="rId5"/>
    <p:sldId id="259" r:id="rId6"/>
    <p:sldId id="263" r:id="rId7"/>
    <p:sldId id="292" r:id="rId8"/>
    <p:sldId id="260" r:id="rId9"/>
    <p:sldId id="261" r:id="rId10"/>
    <p:sldId id="262" r:id="rId11"/>
    <p:sldId id="264" r:id="rId12"/>
    <p:sldId id="265" r:id="rId13"/>
    <p:sldId id="273" r:id="rId14"/>
    <p:sldId id="267" r:id="rId15"/>
    <p:sldId id="266" r:id="rId16"/>
    <p:sldId id="268" r:id="rId17"/>
    <p:sldId id="287" r:id="rId18"/>
    <p:sldId id="290" r:id="rId19"/>
    <p:sldId id="274" r:id="rId20"/>
    <p:sldId id="275" r:id="rId21"/>
    <p:sldId id="276" r:id="rId22"/>
    <p:sldId id="277" r:id="rId23"/>
    <p:sldId id="280" r:id="rId24"/>
    <p:sldId id="278" r:id="rId25"/>
    <p:sldId id="286" r:id="rId26"/>
    <p:sldId id="288" r:id="rId27"/>
    <p:sldId id="289" r:id="rId28"/>
  </p:sldIdLst>
  <p:sldSz cx="14630400" cy="8229600"/>
  <p:notesSz cx="8229600" cy="14630400"/>
  <p:embeddedFontLst>
    <p:embeddedFont>
      <p:font typeface="Open Sans" panose="020B0604020202020204" charset="0"/>
      <p:regular r:id="rId30"/>
      <p:bold r:id="rId31"/>
    </p:embeddedFont>
    <p:embeddedFont>
      <p:font typeface="Calibri" panose="020F0502020204030204" pitchFamily="34" charset="0"/>
      <p:regular r:id="rId32"/>
      <p:bold r:id="rId33"/>
    </p:embeddedFont>
    <p:embeddedFont>
      <p:font typeface="Merriweather Bold" panose="020B0604020202020204" charset="0"/>
      <p:bold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59" autoAdjust="0"/>
    <p:restoredTop sz="93837" autoAdjust="0"/>
  </p:normalViewPr>
  <p:slideViewPr>
    <p:cSldViewPr snapToGrid="0" snapToObjects="1">
      <p:cViewPr>
        <p:scale>
          <a:sx n="50" d="100"/>
          <a:sy n="50" d="100"/>
        </p:scale>
        <p:origin x="1134" y="6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g>
</file>

<file path=ppt/media/image56.jpg>
</file>

<file path=ppt/media/image57.jpg>
</file>

<file path=ppt/media/image58.jp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1335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839B88-DC34-CC0D-032D-B422F71207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56C5F7-56AD-D590-8EF2-517E4EB34B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5B25E5-95F4-5D4E-63C3-1288EEF56A2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C9213AD-0531-6794-A1D3-D9B84D8DA633}"/>
              </a:ext>
            </a:extLst>
          </p:cNvPr>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6814896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BC8"/>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D94"/>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42.png"/></Relationships>
</file>

<file path=ppt/slides/_rels/slide1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19.xml"/><Relationship Id="rId5" Type="http://schemas.openxmlformats.org/officeDocument/2006/relationships/image" Target="../media/image7.png"/><Relationship Id="rId4" Type="http://schemas.openxmlformats.org/officeDocument/2006/relationships/image" Target="../media/image44.png"/></Relationships>
</file>

<file path=ppt/slides/_rels/slide1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5.xml"/><Relationship Id="rId1" Type="http://schemas.openxmlformats.org/officeDocument/2006/relationships/slideLayout" Target="../slideLayouts/slideLayout20.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6.xml"/><Relationship Id="rId1" Type="http://schemas.openxmlformats.org/officeDocument/2006/relationships/slideLayout" Target="../slideLayouts/slideLayout2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7.xml"/><Relationship Id="rId1" Type="http://schemas.openxmlformats.org/officeDocument/2006/relationships/slideLayout" Target="../slideLayouts/slideLayout22.xml"/><Relationship Id="rId6" Type="http://schemas.openxmlformats.org/officeDocument/2006/relationships/image" Target="../media/image7.png"/><Relationship Id="rId5" Type="http://schemas.openxmlformats.org/officeDocument/2006/relationships/image" Target="../media/image52.png"/><Relationship Id="rId4" Type="http://schemas.openxmlformats.org/officeDocument/2006/relationships/image" Target="../media/image51.png"/></Relationships>
</file>

<file path=ppt/slides/_rels/slide2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8.xml"/><Relationship Id="rId1" Type="http://schemas.openxmlformats.org/officeDocument/2006/relationships/slideLayout" Target="../slideLayouts/slideLayout23.xml"/><Relationship Id="rId5" Type="http://schemas.openxmlformats.org/officeDocument/2006/relationships/image" Target="../media/image7.png"/><Relationship Id="rId4" Type="http://schemas.openxmlformats.org/officeDocument/2006/relationships/image" Target="../media/image54.png"/></Relationships>
</file>

<file path=ppt/slides/_rels/slide23.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notesSlide" Target="../notesSlides/notesSlide19.xml"/><Relationship Id="rId1" Type="http://schemas.openxmlformats.org/officeDocument/2006/relationships/slideLayout" Target="../slideLayouts/slideLayout23.xml"/><Relationship Id="rId6" Type="http://schemas.openxmlformats.org/officeDocument/2006/relationships/image" Target="../media/image7.png"/><Relationship Id="rId5" Type="http://schemas.openxmlformats.org/officeDocument/2006/relationships/image" Target="../media/image57.jpg"/><Relationship Id="rId4" Type="http://schemas.openxmlformats.org/officeDocument/2006/relationships/image" Target="../media/image56.jpg"/></Relationships>
</file>

<file path=ppt/slides/_rels/slide24.xml.rels><?xml version="1.0" encoding="UTF-8" standalone="yes"?>
<Relationships xmlns="http://schemas.openxmlformats.org/package/2006/relationships"><Relationship Id="rId3" Type="http://schemas.openxmlformats.org/officeDocument/2006/relationships/image" Target="../media/image58.jpg"/><Relationship Id="rId2" Type="http://schemas.openxmlformats.org/officeDocument/2006/relationships/notesSlide" Target="../notesSlides/notesSlide20.xml"/><Relationship Id="rId1" Type="http://schemas.openxmlformats.org/officeDocument/2006/relationships/slideLayout" Target="../slideLayouts/slideLayout24.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hyperlink" Target="mailto:member4@example.com" TargetMode="External"/><Relationship Id="rId2" Type="http://schemas.openxmlformats.org/officeDocument/2006/relationships/hyperlink" Target="mailto:faressaymann@gmail.com" TargetMode="Externa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mailto:member2@example.com" TargetMode="External"/><Relationship Id="rId2" Type="http://schemas.openxmlformats.org/officeDocument/2006/relationships/hyperlink" Target="mailto:member3@example.com" TargetMode="Externa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18" Type="http://schemas.openxmlformats.org/officeDocument/2006/relationships/image" Target="../media/image23.png"/><Relationship Id="rId3" Type="http://schemas.openxmlformats.org/officeDocument/2006/relationships/image" Target="../media/image8.png"/><Relationship Id="rId21" Type="http://schemas.openxmlformats.org/officeDocument/2006/relationships/image" Target="../media/image26.png"/><Relationship Id="rId7" Type="http://schemas.openxmlformats.org/officeDocument/2006/relationships/image" Target="../media/image12.png"/><Relationship Id="rId12" Type="http://schemas.openxmlformats.org/officeDocument/2006/relationships/image" Target="../media/image17.png"/><Relationship Id="rId17" Type="http://schemas.openxmlformats.org/officeDocument/2006/relationships/image" Target="../media/image22.png"/><Relationship Id="rId2" Type="http://schemas.openxmlformats.org/officeDocument/2006/relationships/notesSlide" Target="../notesSlides/notesSlide5.xml"/><Relationship Id="rId16" Type="http://schemas.openxmlformats.org/officeDocument/2006/relationships/image" Target="../media/image21.png"/><Relationship Id="rId20" Type="http://schemas.openxmlformats.org/officeDocument/2006/relationships/image" Target="../media/image25.png"/><Relationship Id="rId1" Type="http://schemas.openxmlformats.org/officeDocument/2006/relationships/slideLayout" Target="../slideLayouts/slideLayout9.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5" Type="http://schemas.openxmlformats.org/officeDocument/2006/relationships/image" Target="../media/image20.png"/><Relationship Id="rId23" Type="http://schemas.openxmlformats.org/officeDocument/2006/relationships/image" Target="../media/image7.png"/><Relationship Id="rId10" Type="http://schemas.openxmlformats.org/officeDocument/2006/relationships/image" Target="../media/image15.png"/><Relationship Id="rId19" Type="http://schemas.openxmlformats.org/officeDocument/2006/relationships/image" Target="../media/image24.png"/><Relationship Id="rId4" Type="http://schemas.openxmlformats.org/officeDocument/2006/relationships/image" Target="../media/image9.png"/><Relationship Id="rId9" Type="http://schemas.openxmlformats.org/officeDocument/2006/relationships/image" Target="../media/image14.png"/><Relationship Id="rId14" Type="http://schemas.openxmlformats.org/officeDocument/2006/relationships/image" Target="../media/image19.png"/><Relationship Id="rId22" Type="http://schemas.openxmlformats.org/officeDocument/2006/relationships/image" Target="../media/image2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9"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0" y="17253"/>
            <a:ext cx="5486400" cy="8229600"/>
          </a:xfrm>
          <a:prstGeom prst="rect">
            <a:avLst/>
          </a:prstGeom>
        </p:spPr>
      </p:pic>
      <p:sp>
        <p:nvSpPr>
          <p:cNvPr id="3" name="!!Text"/>
          <p:cNvSpPr/>
          <p:nvPr/>
        </p:nvSpPr>
        <p:spPr>
          <a:xfrm>
            <a:off x="6280190" y="3274100"/>
            <a:ext cx="7556421" cy="978218"/>
          </a:xfrm>
          <a:prstGeom prst="rect">
            <a:avLst/>
          </a:prstGeom>
          <a:noFill/>
          <a:ln/>
        </p:spPr>
        <p:txBody>
          <a:bodyPr wrap="none" lIns="0" tIns="0" rIns="0" bIns="0" rtlCol="0" anchor="t"/>
          <a:lstStyle/>
          <a:p>
            <a:pPr marL="0" indent="0">
              <a:lnSpc>
                <a:spcPts val="7700"/>
              </a:lnSpc>
              <a:buNone/>
            </a:pPr>
            <a:r>
              <a:rPr lang="en-US" sz="6150" b="1" dirty="0">
                <a:solidFill>
                  <a:srgbClr val="403C4E"/>
                </a:solidFill>
                <a:latin typeface="Merriweather Bold" pitchFamily="34" charset="0"/>
                <a:ea typeface="Merriweather Bold" pitchFamily="34" charset="-122"/>
                <a:cs typeface="Merriweather Bold" pitchFamily="34" charset="-120"/>
              </a:rPr>
              <a:t>TECHTONIC</a:t>
            </a:r>
            <a:endParaRPr lang="en-US" sz="6150" dirty="0"/>
          </a:p>
        </p:txBody>
      </p:sp>
      <p:sp>
        <p:nvSpPr>
          <p:cNvPr id="4" name="Text 1"/>
          <p:cNvSpPr/>
          <p:nvPr/>
        </p:nvSpPr>
        <p:spPr>
          <a:xfrm>
            <a:off x="6280190" y="4592479"/>
            <a:ext cx="7556421" cy="362903"/>
          </a:xfrm>
          <a:prstGeom prst="rect">
            <a:avLst/>
          </a:prstGeom>
          <a:noFill/>
          <a:ln/>
        </p:spPr>
        <p:txBody>
          <a:bodyPr wrap="none" lIns="0" tIns="0" rIns="0" bIns="0" rtlCol="0" anchor="t"/>
          <a:lstStyle/>
          <a:p>
            <a:pPr marL="0" indent="0">
              <a:lnSpc>
                <a:spcPts val="2850"/>
              </a:lnSpc>
              <a:buNone/>
            </a:pPr>
            <a:r>
              <a:rPr lang="en-US" sz="1750" dirty="0">
                <a:solidFill>
                  <a:srgbClr val="000000"/>
                </a:solidFill>
                <a:latin typeface="Open Sans" pitchFamily="34" charset="0"/>
                <a:ea typeface="Open Sans" pitchFamily="34" charset="-122"/>
                <a:cs typeface="Open Sans" pitchFamily="34" charset="-120"/>
              </a:rPr>
              <a:t>Your Gateway to Programming Mastery.</a:t>
            </a:r>
            <a:endParaRPr lang="en-US" sz="1750" dirty="0"/>
          </a:p>
        </p:txBody>
      </p:sp>
      <p:pic>
        <p:nvPicPr>
          <p:cNvPr id="6" name="Picture 5">
            <a:extLst>
              <a:ext uri="{FF2B5EF4-FFF2-40B4-BE49-F238E27FC236}">
                <a16:creationId xmlns:a16="http://schemas.microsoft.com/office/drawing/2014/main" id="{2421F2A1-615C-A074-036C-BB42C8052780}"/>
              </a:ext>
            </a:extLst>
          </p:cNvPr>
          <p:cNvPicPr>
            <a:picLocks noChangeAspect="1"/>
          </p:cNvPicPr>
          <p:nvPr/>
        </p:nvPicPr>
        <p:blipFill>
          <a:blip r:embed="rId4"/>
          <a:stretch>
            <a:fillRect/>
          </a:stretch>
        </p:blipFill>
        <p:spPr>
          <a:xfrm>
            <a:off x="12680830" y="17253"/>
            <a:ext cx="1949570" cy="194957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p:cNvSpPr/>
          <p:nvPr/>
        </p:nvSpPr>
        <p:spPr>
          <a:xfrm>
            <a:off x="793790" y="3942040"/>
            <a:ext cx="7045285"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Common skills and tools</a:t>
            </a:r>
            <a:endParaRPr lang="en-US" sz="4450" dirty="0"/>
          </a:p>
        </p:txBody>
      </p:sp>
      <p:sp>
        <p:nvSpPr>
          <p:cNvPr id="4" name="Text 1"/>
          <p:cNvSpPr/>
          <p:nvPr/>
        </p:nvSpPr>
        <p:spPr>
          <a:xfrm>
            <a:off x="793790" y="499098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Open Sans" pitchFamily="34" charset="0"/>
                <a:ea typeface="Open Sans" pitchFamily="34" charset="-122"/>
                <a:cs typeface="Open Sans" pitchFamily="34" charset="-120"/>
              </a:rPr>
              <a:t>Integrated Development Environments (IDEs): VS Code, Android Studio.</a:t>
            </a:r>
            <a:endParaRPr lang="en-US" sz="1750" dirty="0"/>
          </a:p>
        </p:txBody>
      </p:sp>
      <p:sp>
        <p:nvSpPr>
          <p:cNvPr id="5" name="Text 2"/>
          <p:cNvSpPr/>
          <p:nvPr/>
        </p:nvSpPr>
        <p:spPr>
          <a:xfrm>
            <a:off x="793790" y="543317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Open Sans" pitchFamily="34" charset="0"/>
                <a:ea typeface="Open Sans" pitchFamily="34" charset="-122"/>
                <a:cs typeface="Open Sans" pitchFamily="34" charset="-120"/>
              </a:rPr>
              <a:t> Cloud storage: Use Firebase Storage or </a:t>
            </a:r>
            <a:r>
              <a:rPr lang="en-US" sz="1750" dirty="0" err="1">
                <a:solidFill>
                  <a:srgbClr val="000000"/>
                </a:solidFill>
                <a:latin typeface="Open Sans" pitchFamily="34" charset="0"/>
                <a:ea typeface="Open Sans" pitchFamily="34" charset="-122"/>
                <a:cs typeface="Open Sans" pitchFamily="34" charset="-120"/>
              </a:rPr>
              <a:t>Cloudairy</a:t>
            </a:r>
            <a:r>
              <a:rPr lang="en-US" sz="1750" dirty="0">
                <a:solidFill>
                  <a:srgbClr val="000000"/>
                </a:solidFill>
                <a:latin typeface="Open Sans" pitchFamily="34" charset="0"/>
                <a:ea typeface="Open Sans" pitchFamily="34" charset="-122"/>
                <a:cs typeface="Open Sans" pitchFamily="34" charset="-120"/>
              </a:rPr>
              <a:t> to store large files such as videos or lesson photos.</a:t>
            </a:r>
            <a:endParaRPr lang="en-US" sz="1750" dirty="0"/>
          </a:p>
        </p:txBody>
      </p:sp>
      <p:sp>
        <p:nvSpPr>
          <p:cNvPr id="6" name="Text 3"/>
          <p:cNvSpPr/>
          <p:nvPr/>
        </p:nvSpPr>
        <p:spPr>
          <a:xfrm>
            <a:off x="793790" y="587537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Open Sans" pitchFamily="34" charset="0"/>
                <a:ea typeface="Open Sans" pitchFamily="34" charset="-122"/>
                <a:cs typeface="Open Sans" pitchFamily="34" charset="-120"/>
              </a:rPr>
              <a:t>  Notices: Push Notifications integration using Firebase or other tools such as OneSignal.</a:t>
            </a:r>
            <a:endParaRPr lang="en-US" sz="1750" dirty="0"/>
          </a:p>
        </p:txBody>
      </p:sp>
      <p:sp>
        <p:nvSpPr>
          <p:cNvPr id="7" name="Text 4"/>
          <p:cNvSpPr/>
          <p:nvPr/>
        </p:nvSpPr>
        <p:spPr>
          <a:xfrm>
            <a:off x="793790" y="631757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Open Sans" pitchFamily="34" charset="0"/>
                <a:ea typeface="Open Sans" pitchFamily="34" charset="-122"/>
                <a:cs typeface="Open Sans" pitchFamily="34" charset="-120"/>
              </a:rPr>
              <a:t> Communication Tools: Zoom and Discord .</a:t>
            </a:r>
            <a:endParaRPr lang="en-US" sz="1750" dirty="0"/>
          </a:p>
        </p:txBody>
      </p:sp>
      <p:sp>
        <p:nvSpPr>
          <p:cNvPr id="8" name="Text 5"/>
          <p:cNvSpPr/>
          <p:nvPr/>
        </p:nvSpPr>
        <p:spPr>
          <a:xfrm>
            <a:off x="793790" y="675977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Open Sans" pitchFamily="34" charset="0"/>
                <a:ea typeface="Open Sans" pitchFamily="34" charset="-122"/>
                <a:cs typeface="Open Sans" pitchFamily="34" charset="-120"/>
              </a:rPr>
              <a:t>Version Control Systems: GitHub.</a:t>
            </a:r>
            <a:endParaRPr lang="en-US" sz="1750" dirty="0"/>
          </a:p>
        </p:txBody>
      </p:sp>
      <p:pic>
        <p:nvPicPr>
          <p:cNvPr id="9" name="Picture 8">
            <a:extLst>
              <a:ext uri="{FF2B5EF4-FFF2-40B4-BE49-F238E27FC236}">
                <a16:creationId xmlns:a16="http://schemas.microsoft.com/office/drawing/2014/main" id="{F7D0A53F-08FA-0DD2-B0C5-52B400F2EF17}"/>
              </a:ext>
            </a:extLst>
          </p:cNvPr>
          <p:cNvPicPr>
            <a:picLocks noChangeAspect="1"/>
          </p:cNvPicPr>
          <p:nvPr/>
        </p:nvPicPr>
        <p:blipFill>
          <a:blip r:embed="rId4"/>
          <a:stretch>
            <a:fillRect/>
          </a:stretch>
        </p:blipFill>
        <p:spPr>
          <a:xfrm>
            <a:off x="12679511" y="6317575"/>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p:cNvSpPr/>
          <p:nvPr/>
        </p:nvSpPr>
        <p:spPr>
          <a:xfrm>
            <a:off x="793790" y="2436376"/>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Behavioral and Structural Views </a:t>
            </a:r>
            <a:endParaRPr lang="en-US" sz="4450" dirty="0"/>
          </a:p>
        </p:txBody>
      </p:sp>
      <p:sp>
        <p:nvSpPr>
          <p:cNvPr id="4" name="Text 1"/>
          <p:cNvSpPr/>
          <p:nvPr/>
        </p:nvSpPr>
        <p:spPr>
          <a:xfrm>
            <a:off x="793790" y="4211349"/>
            <a:ext cx="7556421" cy="362903"/>
          </a:xfrm>
          <a:prstGeom prst="rect">
            <a:avLst/>
          </a:prstGeom>
          <a:noFill/>
          <a:ln/>
        </p:spPr>
        <p:txBody>
          <a:bodyPr wrap="none" lIns="0" tIns="0" rIns="0" bIns="0" rtlCol="0" anchor="t"/>
          <a:lstStyle/>
          <a:p>
            <a:pPr marL="0" indent="0">
              <a:lnSpc>
                <a:spcPts val="2850"/>
              </a:lnSpc>
              <a:buNone/>
            </a:pPr>
            <a:r>
              <a:rPr lang="en-US" sz="1750" b="1" dirty="0">
                <a:solidFill>
                  <a:srgbClr val="000000"/>
                </a:solidFill>
                <a:latin typeface="Open Sans" pitchFamily="34" charset="0"/>
                <a:ea typeface="Open Sans" pitchFamily="34" charset="-122"/>
                <a:cs typeface="Open Sans" pitchFamily="34" charset="-120"/>
              </a:rPr>
              <a:t>•</a:t>
            </a:r>
            <a:r>
              <a:rPr lang="en-US" sz="1750" dirty="0">
                <a:solidFill>
                  <a:srgbClr val="000000"/>
                </a:solidFill>
                <a:latin typeface="Open Sans" pitchFamily="34" charset="0"/>
                <a:ea typeface="Open Sans" pitchFamily="34" charset="-122"/>
                <a:cs typeface="Open Sans" pitchFamily="34" charset="-120"/>
              </a:rPr>
              <a:t> </a:t>
            </a:r>
            <a:r>
              <a:rPr lang="en-US" sz="2000" b="1" dirty="0">
                <a:solidFill>
                  <a:srgbClr val="000000"/>
                </a:solidFill>
                <a:latin typeface="Open Sans" pitchFamily="34" charset="0"/>
                <a:ea typeface="Open Sans" pitchFamily="34" charset="-122"/>
                <a:cs typeface="Open Sans" pitchFamily="34" charset="-120"/>
              </a:rPr>
              <a:t>ACTIVITY </a:t>
            </a:r>
            <a:r>
              <a:rPr lang="en-US" sz="2000" b="1" dirty="0">
                <a:latin typeface="Open Sans" panose="020B0606030504020204" pitchFamily="34" charset="0"/>
                <a:ea typeface="Open Sans" panose="020B0606030504020204" pitchFamily="34" charset="0"/>
                <a:cs typeface="Open Sans" panose="020B0606030504020204" pitchFamily="34" charset="0"/>
              </a:rPr>
              <a:t>DIAGRAM</a:t>
            </a:r>
            <a:endParaRPr lang="en-US" sz="2000" dirty="0"/>
          </a:p>
        </p:txBody>
      </p:sp>
      <p:sp>
        <p:nvSpPr>
          <p:cNvPr id="5" name="Text 2"/>
          <p:cNvSpPr/>
          <p:nvPr/>
        </p:nvSpPr>
        <p:spPr>
          <a:xfrm>
            <a:off x="793790" y="4812149"/>
            <a:ext cx="7556421" cy="362903"/>
          </a:xfrm>
          <a:prstGeom prst="rect">
            <a:avLst/>
          </a:prstGeom>
          <a:noFill/>
          <a:ln/>
        </p:spPr>
        <p:txBody>
          <a:bodyPr wrap="none" lIns="0" tIns="0" rIns="0" bIns="0" rtlCol="0" anchor="t"/>
          <a:lstStyle/>
          <a:p>
            <a:pPr>
              <a:lnSpc>
                <a:spcPts val="2850"/>
              </a:lnSpc>
            </a:pPr>
            <a:r>
              <a:rPr lang="en-US" sz="1750" b="1" dirty="0">
                <a:solidFill>
                  <a:srgbClr val="000000"/>
                </a:solidFill>
                <a:latin typeface="Open Sans" pitchFamily="34" charset="0"/>
                <a:ea typeface="Open Sans" pitchFamily="34" charset="-122"/>
                <a:cs typeface="Open Sans" pitchFamily="34" charset="-120"/>
              </a:rPr>
              <a:t>•</a:t>
            </a:r>
            <a:r>
              <a:rPr lang="en-US" sz="1750" dirty="0">
                <a:solidFill>
                  <a:srgbClr val="000000"/>
                </a:solidFill>
                <a:latin typeface="Open Sans" pitchFamily="34" charset="0"/>
                <a:ea typeface="Open Sans" pitchFamily="34" charset="-122"/>
                <a:cs typeface="Open Sans" pitchFamily="34" charset="-120"/>
              </a:rPr>
              <a:t> </a:t>
            </a:r>
            <a:r>
              <a:rPr lang="en-US" sz="2000" b="1" dirty="0">
                <a:latin typeface="Open Sans" panose="020B0606030504020204" pitchFamily="34" charset="0"/>
                <a:ea typeface="Open Sans" panose="020B0606030504020204" pitchFamily="34" charset="0"/>
                <a:cs typeface="Open Sans" panose="020B0606030504020204" pitchFamily="34" charset="0"/>
              </a:rPr>
              <a:t>USE CASE DIAGRAM</a:t>
            </a:r>
          </a:p>
        </p:txBody>
      </p:sp>
      <p:sp>
        <p:nvSpPr>
          <p:cNvPr id="6" name="Text 3"/>
          <p:cNvSpPr/>
          <p:nvPr/>
        </p:nvSpPr>
        <p:spPr>
          <a:xfrm>
            <a:off x="793790" y="5430203"/>
            <a:ext cx="7556421" cy="362903"/>
          </a:xfrm>
          <a:prstGeom prst="rect">
            <a:avLst/>
          </a:prstGeom>
          <a:noFill/>
          <a:ln/>
        </p:spPr>
        <p:txBody>
          <a:bodyPr wrap="none" lIns="0" tIns="0" rIns="0" bIns="0" rtlCol="0" anchor="t"/>
          <a:lstStyle/>
          <a:p>
            <a:pPr marL="0" indent="0">
              <a:lnSpc>
                <a:spcPts val="2850"/>
              </a:lnSpc>
              <a:buNone/>
            </a:pPr>
            <a:endParaRPr lang="en-US" sz="1750" dirty="0"/>
          </a:p>
        </p:txBody>
      </p:sp>
      <p:pic>
        <p:nvPicPr>
          <p:cNvPr id="7" name="Picture 6">
            <a:extLst>
              <a:ext uri="{FF2B5EF4-FFF2-40B4-BE49-F238E27FC236}">
                <a16:creationId xmlns:a16="http://schemas.microsoft.com/office/drawing/2014/main" id="{02A3EA34-0B72-52FB-F66E-EAD699009CA1}"/>
              </a:ext>
            </a:extLst>
          </p:cNvPr>
          <p:cNvPicPr>
            <a:picLocks noChangeAspect="1"/>
          </p:cNvPicPr>
          <p:nvPr/>
        </p:nvPicPr>
        <p:blipFill>
          <a:blip r:embed="rId4"/>
          <a:stretch>
            <a:fillRect/>
          </a:stretch>
        </p:blipFill>
        <p:spPr>
          <a:xfrm>
            <a:off x="7193111" y="0"/>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p:cNvSpPr/>
          <p:nvPr/>
        </p:nvSpPr>
        <p:spPr>
          <a:xfrm>
            <a:off x="753427" y="591979"/>
            <a:ext cx="5381625" cy="672703"/>
          </a:xfrm>
          <a:prstGeom prst="rect">
            <a:avLst/>
          </a:prstGeom>
          <a:noFill/>
          <a:ln/>
        </p:spPr>
        <p:txBody>
          <a:bodyPr wrap="none" lIns="0" tIns="0" rIns="0" bIns="0" rtlCol="0" anchor="t"/>
          <a:lstStyle/>
          <a:p>
            <a:pPr marL="0" indent="0">
              <a:lnSpc>
                <a:spcPts val="5250"/>
              </a:lnSpc>
              <a:buNone/>
            </a:pPr>
            <a:r>
              <a:rPr lang="en-US" sz="4200" b="1" dirty="0">
                <a:solidFill>
                  <a:srgbClr val="403C4E"/>
                </a:solidFill>
                <a:latin typeface="Merriweather Bold" pitchFamily="34" charset="0"/>
                <a:ea typeface="Merriweather Bold" pitchFamily="34" charset="-122"/>
                <a:cs typeface="Merriweather Bold" pitchFamily="34" charset="-120"/>
              </a:rPr>
              <a:t>Activity Diagram</a:t>
            </a:r>
            <a:endParaRPr lang="en-US" sz="4200" dirty="0"/>
          </a:p>
        </p:txBody>
      </p:sp>
      <p:sp>
        <p:nvSpPr>
          <p:cNvPr id="3" name="Text 1"/>
          <p:cNvSpPr/>
          <p:nvPr/>
        </p:nvSpPr>
        <p:spPr>
          <a:xfrm>
            <a:off x="753427" y="1695212"/>
            <a:ext cx="13123545" cy="344329"/>
          </a:xfrm>
          <a:prstGeom prst="rect">
            <a:avLst/>
          </a:prstGeom>
          <a:noFill/>
          <a:ln/>
        </p:spPr>
        <p:txBody>
          <a:bodyPr wrap="none" lIns="0" tIns="0" rIns="0" bIns="0" rtlCol="0" anchor="t"/>
          <a:lstStyle/>
          <a:p>
            <a:pPr marL="0" indent="0">
              <a:lnSpc>
                <a:spcPts val="2700"/>
              </a:lnSpc>
              <a:buNone/>
            </a:pPr>
            <a:r>
              <a:rPr lang="en-US" sz="2000" dirty="0">
                <a:solidFill>
                  <a:srgbClr val="403C4E"/>
                </a:solidFill>
                <a:latin typeface="Open Sans" pitchFamily="34" charset="0"/>
                <a:ea typeface="Open Sans" pitchFamily="34" charset="-122"/>
                <a:cs typeface="Open Sans" pitchFamily="34" charset="-120"/>
              </a:rPr>
              <a:t>Represents the flow of control or object flow with an emphasis on the sequence and conditions of the flow.</a:t>
            </a:r>
            <a:endParaRPr lang="en-US" sz="2000" dirty="0"/>
          </a:p>
        </p:txBody>
      </p:sp>
      <p:sp>
        <p:nvSpPr>
          <p:cNvPr id="4" name="Shape 2"/>
          <p:cNvSpPr/>
          <p:nvPr/>
        </p:nvSpPr>
        <p:spPr>
          <a:xfrm>
            <a:off x="753427" y="2281714"/>
            <a:ext cx="13123545" cy="5407343"/>
          </a:xfrm>
          <a:prstGeom prst="roundRect">
            <a:avLst>
              <a:gd name="adj" fmla="val 1672"/>
            </a:avLst>
          </a:prstGeom>
          <a:noFill/>
          <a:ln w="7620">
            <a:solidFill>
              <a:srgbClr val="000000">
                <a:alpha val="8000"/>
              </a:srgbClr>
            </a:solidFill>
            <a:prstDash val="solid"/>
          </a:ln>
        </p:spPr>
      </p:sp>
      <p:sp>
        <p:nvSpPr>
          <p:cNvPr id="5" name="Shape 3"/>
          <p:cNvSpPr/>
          <p:nvPr/>
        </p:nvSpPr>
        <p:spPr>
          <a:xfrm>
            <a:off x="761048" y="2289334"/>
            <a:ext cx="13108305" cy="617696"/>
          </a:xfrm>
          <a:prstGeom prst="rect">
            <a:avLst/>
          </a:prstGeom>
          <a:solidFill>
            <a:srgbClr val="FFFFFF">
              <a:alpha val="4000"/>
            </a:srgbClr>
          </a:solidFill>
          <a:ln/>
        </p:spPr>
      </p:sp>
      <p:sp>
        <p:nvSpPr>
          <p:cNvPr id="6" name="Text 4"/>
          <p:cNvSpPr/>
          <p:nvPr/>
        </p:nvSpPr>
        <p:spPr>
          <a:xfrm>
            <a:off x="976312" y="2426018"/>
            <a:ext cx="6119813" cy="344329"/>
          </a:xfrm>
          <a:prstGeom prst="rect">
            <a:avLst/>
          </a:prstGeom>
          <a:noFill/>
          <a:ln/>
        </p:spPr>
        <p:txBody>
          <a:bodyPr wrap="none" lIns="0" tIns="0" rIns="0" bIns="0" rtlCol="0" anchor="t"/>
          <a:lstStyle/>
          <a:p>
            <a:pPr marL="0" indent="0">
              <a:lnSpc>
                <a:spcPts val="2700"/>
              </a:lnSpc>
              <a:buNone/>
            </a:pPr>
            <a:r>
              <a:rPr lang="en-US" sz="1650" b="1" dirty="0">
                <a:solidFill>
                  <a:srgbClr val="403C4E"/>
                </a:solidFill>
                <a:latin typeface="Open Sans" pitchFamily="34" charset="0"/>
                <a:ea typeface="Open Sans" pitchFamily="34" charset="-122"/>
                <a:cs typeface="Open Sans" pitchFamily="34" charset="-120"/>
              </a:rPr>
              <a:t>Activity Diagram of Manger adds New Student</a:t>
            </a:r>
            <a:endParaRPr lang="en-US" sz="1650" dirty="0"/>
          </a:p>
        </p:txBody>
      </p:sp>
      <p:sp>
        <p:nvSpPr>
          <p:cNvPr id="7" name="Text 5"/>
          <p:cNvSpPr/>
          <p:nvPr/>
        </p:nvSpPr>
        <p:spPr>
          <a:xfrm>
            <a:off x="7534275" y="2426018"/>
            <a:ext cx="6119813" cy="344329"/>
          </a:xfrm>
          <a:prstGeom prst="rect">
            <a:avLst/>
          </a:prstGeom>
          <a:noFill/>
          <a:ln/>
        </p:spPr>
        <p:txBody>
          <a:bodyPr wrap="none" lIns="0" tIns="0" rIns="0" bIns="0" rtlCol="0" anchor="t"/>
          <a:lstStyle/>
          <a:p>
            <a:pPr marL="0" indent="0">
              <a:lnSpc>
                <a:spcPts val="2700"/>
              </a:lnSpc>
              <a:buNone/>
            </a:pPr>
            <a:r>
              <a:rPr lang="en-US" sz="1650" b="1" dirty="0">
                <a:solidFill>
                  <a:srgbClr val="403C4E"/>
                </a:solidFill>
                <a:latin typeface="Open Sans" pitchFamily="34" charset="0"/>
                <a:ea typeface="Open Sans" pitchFamily="34" charset="-122"/>
                <a:cs typeface="Open Sans" pitchFamily="34" charset="-120"/>
              </a:rPr>
              <a:t>Activity Diagram of Manger adds New Teacher</a:t>
            </a:r>
            <a:endParaRPr lang="en-US" sz="1650" dirty="0"/>
          </a:p>
        </p:txBody>
      </p:sp>
      <p:sp>
        <p:nvSpPr>
          <p:cNvPr id="8" name="Shape 6"/>
          <p:cNvSpPr/>
          <p:nvPr/>
        </p:nvSpPr>
        <p:spPr>
          <a:xfrm>
            <a:off x="761048" y="2907030"/>
            <a:ext cx="13108305" cy="4774406"/>
          </a:xfrm>
          <a:prstGeom prst="rect">
            <a:avLst/>
          </a:prstGeom>
          <a:solidFill>
            <a:srgbClr val="000000">
              <a:alpha val="4000"/>
            </a:srgbClr>
          </a:solidFill>
          <a:ln/>
        </p:spPr>
      </p:sp>
      <p:pic>
        <p:nvPicPr>
          <p:cNvPr id="9" name="!!Image" descr="preencoded.png"/>
          <p:cNvPicPr>
            <a:picLocks noChangeAspect="1"/>
          </p:cNvPicPr>
          <p:nvPr/>
        </p:nvPicPr>
        <p:blipFill>
          <a:blip r:embed="rId3"/>
          <a:stretch>
            <a:fillRect/>
          </a:stretch>
        </p:blipFill>
        <p:spPr>
          <a:xfrm>
            <a:off x="976312" y="3043714"/>
            <a:ext cx="5807869" cy="3675221"/>
          </a:xfrm>
          <a:prstGeom prst="rect">
            <a:avLst/>
          </a:prstGeom>
        </p:spPr>
      </p:pic>
      <p:pic>
        <p:nvPicPr>
          <p:cNvPr id="10" name="Image 1" descr="preencoded.png"/>
          <p:cNvPicPr>
            <a:picLocks noChangeAspect="1"/>
          </p:cNvPicPr>
          <p:nvPr/>
        </p:nvPicPr>
        <p:blipFill>
          <a:blip r:embed="rId4"/>
          <a:stretch>
            <a:fillRect/>
          </a:stretch>
        </p:blipFill>
        <p:spPr>
          <a:xfrm>
            <a:off x="7315199" y="3012520"/>
            <a:ext cx="5807869" cy="4501039"/>
          </a:xfrm>
          <a:prstGeom prst="rect">
            <a:avLst/>
          </a:prstGeom>
        </p:spPr>
      </p:pic>
      <p:pic>
        <p:nvPicPr>
          <p:cNvPr id="11" name="Picture 10">
            <a:extLst>
              <a:ext uri="{FF2B5EF4-FFF2-40B4-BE49-F238E27FC236}">
                <a16:creationId xmlns:a16="http://schemas.microsoft.com/office/drawing/2014/main" id="{45294BF0-DDA1-9319-36D8-9FC35AF5AB5C}"/>
              </a:ext>
            </a:extLst>
          </p:cNvPr>
          <p:cNvPicPr>
            <a:picLocks noChangeAspect="1"/>
          </p:cNvPicPr>
          <p:nvPr/>
        </p:nvPicPr>
        <p:blipFill>
          <a:blip r:embed="rId5"/>
          <a:stretch>
            <a:fillRect/>
          </a:stretch>
        </p:blipFill>
        <p:spPr>
          <a:xfrm>
            <a:off x="12935188" y="1"/>
            <a:ext cx="1695212" cy="169521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p:cNvSpPr/>
          <p:nvPr/>
        </p:nvSpPr>
        <p:spPr>
          <a:xfrm>
            <a:off x="620316" y="487442"/>
            <a:ext cx="4764405" cy="553879"/>
          </a:xfrm>
          <a:prstGeom prst="rect">
            <a:avLst/>
          </a:prstGeom>
          <a:noFill/>
          <a:ln/>
        </p:spPr>
        <p:txBody>
          <a:bodyPr wrap="none" lIns="0" tIns="0" rIns="0" bIns="0" rtlCol="0" anchor="t"/>
          <a:lstStyle/>
          <a:p>
            <a:pPr marL="0" indent="0">
              <a:lnSpc>
                <a:spcPts val="4350"/>
              </a:lnSpc>
              <a:buNone/>
            </a:pPr>
            <a:r>
              <a:rPr lang="en-US" sz="3450" b="1" dirty="0">
                <a:solidFill>
                  <a:srgbClr val="403C4E"/>
                </a:solidFill>
                <a:latin typeface="Merriweather Bold" pitchFamily="34" charset="0"/>
                <a:ea typeface="Merriweather Bold" pitchFamily="34" charset="-122"/>
                <a:cs typeface="Merriweather Bold" pitchFamily="34" charset="-120"/>
              </a:rPr>
              <a:t>USE CASE DIAGRAMS</a:t>
            </a:r>
            <a:endParaRPr lang="en-US" sz="3450" dirty="0"/>
          </a:p>
        </p:txBody>
      </p:sp>
      <p:sp>
        <p:nvSpPr>
          <p:cNvPr id="3" name="Text 1"/>
          <p:cNvSpPr/>
          <p:nvPr/>
        </p:nvSpPr>
        <p:spPr>
          <a:xfrm>
            <a:off x="620316" y="1395770"/>
            <a:ext cx="13389769" cy="567214"/>
          </a:xfrm>
          <a:prstGeom prst="rect">
            <a:avLst/>
          </a:prstGeom>
          <a:noFill/>
          <a:ln/>
        </p:spPr>
        <p:txBody>
          <a:bodyPr wrap="square" lIns="0" tIns="0" rIns="0" bIns="0" rtlCol="0" anchor="t"/>
          <a:lstStyle/>
          <a:p>
            <a:pPr marL="0" indent="0">
              <a:lnSpc>
                <a:spcPts val="2200"/>
              </a:lnSpc>
              <a:buNone/>
            </a:pPr>
            <a:r>
              <a:rPr lang="en-US" dirty="0">
                <a:solidFill>
                  <a:srgbClr val="403C4E"/>
                </a:solidFill>
                <a:latin typeface="Open Sans" pitchFamily="34" charset="0"/>
                <a:ea typeface="Open Sans" pitchFamily="34" charset="-122"/>
                <a:cs typeface="Open Sans" pitchFamily="34" charset="-120"/>
              </a:rPr>
              <a:t>A use case is a written description of how users will perform tasks on the app. It outlines, from a user’s point of view, a system’s behavior as it responds to a request. Each use case is represented as a sequence of simple steps, beginning with a user's goal and ending when that goal is fulfilled</a:t>
            </a:r>
            <a:endParaRPr lang="en-US" dirty="0"/>
          </a:p>
        </p:txBody>
      </p:sp>
      <p:sp>
        <p:nvSpPr>
          <p:cNvPr id="4" name="Shape 2"/>
          <p:cNvSpPr/>
          <p:nvPr/>
        </p:nvSpPr>
        <p:spPr>
          <a:xfrm>
            <a:off x="620316" y="2162294"/>
            <a:ext cx="13389769" cy="5586770"/>
          </a:xfrm>
          <a:prstGeom prst="roundRect">
            <a:avLst>
              <a:gd name="adj" fmla="val 1333"/>
            </a:avLst>
          </a:prstGeom>
          <a:noFill/>
          <a:ln w="7620">
            <a:solidFill>
              <a:srgbClr val="000000">
                <a:alpha val="8000"/>
              </a:srgbClr>
            </a:solidFill>
            <a:prstDash val="solid"/>
          </a:ln>
        </p:spPr>
      </p:sp>
      <p:sp>
        <p:nvSpPr>
          <p:cNvPr id="5" name="Shape 3"/>
          <p:cNvSpPr/>
          <p:nvPr/>
        </p:nvSpPr>
        <p:spPr>
          <a:xfrm>
            <a:off x="805101" y="2499920"/>
            <a:ext cx="13374529" cy="511493"/>
          </a:xfrm>
          <a:prstGeom prst="rect">
            <a:avLst/>
          </a:prstGeom>
          <a:solidFill>
            <a:srgbClr val="FFFFFF">
              <a:alpha val="4000"/>
            </a:srgbClr>
          </a:solidFill>
          <a:ln/>
        </p:spPr>
      </p:sp>
      <p:sp>
        <p:nvSpPr>
          <p:cNvPr id="6" name="Text 4"/>
          <p:cNvSpPr/>
          <p:nvPr/>
        </p:nvSpPr>
        <p:spPr>
          <a:xfrm>
            <a:off x="805101" y="2610637"/>
            <a:ext cx="6329124" cy="283607"/>
          </a:xfrm>
          <a:prstGeom prst="rect">
            <a:avLst/>
          </a:prstGeom>
          <a:noFill/>
          <a:ln/>
        </p:spPr>
        <p:txBody>
          <a:bodyPr wrap="none" lIns="0" tIns="0" rIns="0" bIns="0" rtlCol="0" anchor="t"/>
          <a:lstStyle/>
          <a:p>
            <a:pPr marL="0" indent="0">
              <a:lnSpc>
                <a:spcPts val="2200"/>
              </a:lnSpc>
              <a:buNone/>
            </a:pPr>
            <a:r>
              <a:rPr lang="en-US" b="1" dirty="0">
                <a:solidFill>
                  <a:srgbClr val="000000"/>
                </a:solidFill>
                <a:latin typeface="Open Sans" pitchFamily="34" charset="0"/>
                <a:ea typeface="Open Sans" pitchFamily="34" charset="-122"/>
                <a:cs typeface="Open Sans" pitchFamily="34" charset="-120"/>
              </a:rPr>
              <a:t>Client Use Case Diagram</a:t>
            </a:r>
            <a:endParaRPr lang="en-US" dirty="0"/>
          </a:p>
        </p:txBody>
      </p:sp>
      <p:sp>
        <p:nvSpPr>
          <p:cNvPr id="7" name="Text 5"/>
          <p:cNvSpPr/>
          <p:nvPr/>
        </p:nvSpPr>
        <p:spPr>
          <a:xfrm>
            <a:off x="7496175" y="2562868"/>
            <a:ext cx="6329124" cy="283607"/>
          </a:xfrm>
          <a:prstGeom prst="rect">
            <a:avLst/>
          </a:prstGeom>
          <a:noFill/>
          <a:ln/>
        </p:spPr>
        <p:txBody>
          <a:bodyPr wrap="none" lIns="0" tIns="0" rIns="0" bIns="0" rtlCol="0" anchor="t"/>
          <a:lstStyle/>
          <a:p>
            <a:pPr marL="0" indent="0">
              <a:lnSpc>
                <a:spcPts val="2200"/>
              </a:lnSpc>
              <a:buNone/>
            </a:pPr>
            <a:r>
              <a:rPr lang="en-US" b="1" dirty="0">
                <a:solidFill>
                  <a:srgbClr val="000000"/>
                </a:solidFill>
                <a:latin typeface="Open Sans" pitchFamily="34" charset="0"/>
                <a:ea typeface="Open Sans" pitchFamily="34" charset="-122"/>
                <a:cs typeface="Open Sans" pitchFamily="34" charset="-120"/>
              </a:rPr>
              <a:t>Admin Use Case Diagram</a:t>
            </a:r>
            <a:endParaRPr lang="en-US" dirty="0"/>
          </a:p>
        </p:txBody>
      </p:sp>
      <p:sp>
        <p:nvSpPr>
          <p:cNvPr id="8" name="Shape 6"/>
          <p:cNvSpPr/>
          <p:nvPr/>
        </p:nvSpPr>
        <p:spPr>
          <a:xfrm>
            <a:off x="720328" y="3012037"/>
            <a:ext cx="13374529" cy="4730031"/>
          </a:xfrm>
          <a:prstGeom prst="rect">
            <a:avLst/>
          </a:prstGeom>
          <a:solidFill>
            <a:srgbClr val="000000">
              <a:alpha val="4000"/>
            </a:srgbClr>
          </a:solidFill>
          <a:ln/>
        </p:spPr>
      </p:sp>
      <p:pic>
        <p:nvPicPr>
          <p:cNvPr id="9" name="!!Image" descr="preencoded.png"/>
          <p:cNvPicPr>
            <a:picLocks noChangeAspect="1"/>
          </p:cNvPicPr>
          <p:nvPr/>
        </p:nvPicPr>
        <p:blipFill>
          <a:blip r:embed="rId3"/>
          <a:stretch>
            <a:fillRect/>
          </a:stretch>
        </p:blipFill>
        <p:spPr>
          <a:xfrm>
            <a:off x="805101" y="3023234"/>
            <a:ext cx="4579620" cy="4741993"/>
          </a:xfrm>
          <a:prstGeom prst="rect">
            <a:avLst/>
          </a:prstGeom>
        </p:spPr>
      </p:pic>
      <p:pic>
        <p:nvPicPr>
          <p:cNvPr id="10" name="!!Image" descr="preencoded.png"/>
          <p:cNvPicPr>
            <a:picLocks noChangeAspect="1"/>
          </p:cNvPicPr>
          <p:nvPr/>
        </p:nvPicPr>
        <p:blipFill>
          <a:blip r:embed="rId4"/>
          <a:stretch>
            <a:fillRect/>
          </a:stretch>
        </p:blipFill>
        <p:spPr>
          <a:xfrm>
            <a:off x="7134224" y="3023235"/>
            <a:ext cx="4924971" cy="4604266"/>
          </a:xfrm>
          <a:prstGeom prst="rect">
            <a:avLst/>
          </a:prstGeom>
        </p:spPr>
      </p:pic>
      <p:sp>
        <p:nvSpPr>
          <p:cNvPr id="11" name="Shape 7"/>
          <p:cNvSpPr/>
          <p:nvPr/>
        </p:nvSpPr>
        <p:spPr>
          <a:xfrm>
            <a:off x="627936" y="7229951"/>
            <a:ext cx="13374529" cy="511493"/>
          </a:xfrm>
          <a:prstGeom prst="rect">
            <a:avLst/>
          </a:prstGeom>
          <a:solidFill>
            <a:srgbClr val="FFFFFF">
              <a:alpha val="4000"/>
            </a:srgbClr>
          </a:solidFill>
          <a:ln/>
        </p:spPr>
      </p:sp>
      <p:sp>
        <p:nvSpPr>
          <p:cNvPr id="12" name="Text 8"/>
          <p:cNvSpPr/>
          <p:nvPr/>
        </p:nvSpPr>
        <p:spPr>
          <a:xfrm>
            <a:off x="805101" y="7343894"/>
            <a:ext cx="6329124" cy="283607"/>
          </a:xfrm>
          <a:prstGeom prst="rect">
            <a:avLst/>
          </a:prstGeom>
          <a:noFill/>
          <a:ln/>
        </p:spPr>
        <p:txBody>
          <a:bodyPr wrap="none" lIns="0" tIns="0" rIns="0" bIns="0" rtlCol="0" anchor="t"/>
          <a:lstStyle/>
          <a:p>
            <a:pPr marL="0" indent="0">
              <a:lnSpc>
                <a:spcPts val="2200"/>
              </a:lnSpc>
              <a:buNone/>
            </a:pPr>
            <a:endParaRPr lang="en-US" sz="1350" dirty="0"/>
          </a:p>
        </p:txBody>
      </p:sp>
      <p:sp>
        <p:nvSpPr>
          <p:cNvPr id="13" name="Text 9"/>
          <p:cNvSpPr/>
          <p:nvPr/>
        </p:nvSpPr>
        <p:spPr>
          <a:xfrm>
            <a:off x="7496175" y="7343894"/>
            <a:ext cx="6329124" cy="283607"/>
          </a:xfrm>
          <a:prstGeom prst="rect">
            <a:avLst/>
          </a:prstGeom>
          <a:noFill/>
          <a:ln/>
        </p:spPr>
        <p:txBody>
          <a:bodyPr wrap="none" lIns="0" tIns="0" rIns="0" bIns="0" rtlCol="0" anchor="t"/>
          <a:lstStyle/>
          <a:p>
            <a:pPr marL="0" indent="0">
              <a:lnSpc>
                <a:spcPts val="2200"/>
              </a:lnSpc>
              <a:buNone/>
            </a:pPr>
            <a:endParaRPr lang="en-US" sz="1350" dirty="0"/>
          </a:p>
        </p:txBody>
      </p:sp>
      <p:pic>
        <p:nvPicPr>
          <p:cNvPr id="14" name="Picture 13">
            <a:extLst>
              <a:ext uri="{FF2B5EF4-FFF2-40B4-BE49-F238E27FC236}">
                <a16:creationId xmlns:a16="http://schemas.microsoft.com/office/drawing/2014/main" id="{BD96C5EB-E79F-1059-9F4D-B9F5CDD09906}"/>
              </a:ext>
            </a:extLst>
          </p:cNvPr>
          <p:cNvPicPr>
            <a:picLocks noChangeAspect="1"/>
          </p:cNvPicPr>
          <p:nvPr/>
        </p:nvPicPr>
        <p:blipFill>
          <a:blip r:embed="rId5"/>
          <a:stretch>
            <a:fillRect/>
          </a:stretch>
        </p:blipFill>
        <p:spPr>
          <a:xfrm>
            <a:off x="12663863" y="6278711"/>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p:cNvSpPr/>
          <p:nvPr/>
        </p:nvSpPr>
        <p:spPr>
          <a:xfrm>
            <a:off x="793790" y="3187779"/>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DATABASE DESIGN</a:t>
            </a:r>
            <a:endParaRPr lang="en-US" sz="4450" dirty="0"/>
          </a:p>
        </p:txBody>
      </p:sp>
      <p:sp>
        <p:nvSpPr>
          <p:cNvPr id="4" name="Text 1"/>
          <p:cNvSpPr/>
          <p:nvPr/>
        </p:nvSpPr>
        <p:spPr>
          <a:xfrm>
            <a:off x="793790" y="4236720"/>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000" b="1" dirty="0">
                <a:latin typeface="Open Sans" panose="020B0606030504020204" pitchFamily="34" charset="0"/>
                <a:ea typeface="Open Sans" panose="020B0606030504020204" pitchFamily="34" charset="0"/>
                <a:cs typeface="Open Sans" panose="020B0606030504020204" pitchFamily="34" charset="0"/>
              </a:rPr>
              <a:t>CLASS DIAGRAM</a:t>
            </a:r>
          </a:p>
        </p:txBody>
      </p:sp>
      <p:sp>
        <p:nvSpPr>
          <p:cNvPr id="5" name="Text 2"/>
          <p:cNvSpPr/>
          <p:nvPr/>
        </p:nvSpPr>
        <p:spPr>
          <a:xfrm>
            <a:off x="793790" y="4678918"/>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000" b="1" dirty="0">
                <a:solidFill>
                  <a:srgbClr val="000000"/>
                </a:solidFill>
                <a:latin typeface="Open Sans" pitchFamily="34" charset="0"/>
                <a:ea typeface="Open Sans" pitchFamily="34" charset="-122"/>
                <a:cs typeface="Open Sans" pitchFamily="34" charset="-120"/>
              </a:rPr>
              <a:t>ENTITY RELATIONSHIP DIAGRAM</a:t>
            </a:r>
            <a:endParaRPr lang="en-US" sz="2000" dirty="0"/>
          </a:p>
        </p:txBody>
      </p:sp>
      <p:pic>
        <p:nvPicPr>
          <p:cNvPr id="6" name="Picture 5">
            <a:extLst>
              <a:ext uri="{FF2B5EF4-FFF2-40B4-BE49-F238E27FC236}">
                <a16:creationId xmlns:a16="http://schemas.microsoft.com/office/drawing/2014/main" id="{24E49F0C-588B-6ED0-31E5-D7C107F461E0}"/>
              </a:ext>
            </a:extLst>
          </p:cNvPr>
          <p:cNvPicPr>
            <a:picLocks noChangeAspect="1"/>
          </p:cNvPicPr>
          <p:nvPr/>
        </p:nvPicPr>
        <p:blipFill>
          <a:blip r:embed="rId4"/>
          <a:stretch>
            <a:fillRect/>
          </a:stretch>
        </p:blipFill>
        <p:spPr>
          <a:xfrm>
            <a:off x="0" y="0"/>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p:cNvSpPr/>
          <p:nvPr/>
        </p:nvSpPr>
        <p:spPr>
          <a:xfrm>
            <a:off x="571976" y="451009"/>
            <a:ext cx="4086106" cy="510778"/>
          </a:xfrm>
          <a:prstGeom prst="rect">
            <a:avLst/>
          </a:prstGeom>
          <a:noFill/>
          <a:ln/>
        </p:spPr>
        <p:txBody>
          <a:bodyPr wrap="none" lIns="0" tIns="0" rIns="0" bIns="0" rtlCol="0" anchor="t"/>
          <a:lstStyle/>
          <a:p>
            <a:pPr marL="0" indent="0">
              <a:lnSpc>
                <a:spcPts val="4000"/>
              </a:lnSpc>
              <a:buNone/>
            </a:pPr>
            <a:r>
              <a:rPr lang="en-US" sz="3200" b="1" dirty="0">
                <a:solidFill>
                  <a:srgbClr val="403C4E"/>
                </a:solidFill>
                <a:latin typeface="Merriweather Bold" pitchFamily="34" charset="0"/>
                <a:ea typeface="Merriweather Bold" pitchFamily="34" charset="-122"/>
                <a:cs typeface="Merriweather Bold" pitchFamily="34" charset="-120"/>
              </a:rPr>
              <a:t>Class Diagram</a:t>
            </a:r>
            <a:endParaRPr lang="en-US" sz="3200" dirty="0"/>
          </a:p>
        </p:txBody>
      </p:sp>
      <p:sp>
        <p:nvSpPr>
          <p:cNvPr id="3" name="Text 1"/>
          <p:cNvSpPr/>
          <p:nvPr/>
        </p:nvSpPr>
        <p:spPr>
          <a:xfrm>
            <a:off x="571976" y="1288613"/>
            <a:ext cx="13486448" cy="522922"/>
          </a:xfrm>
          <a:prstGeom prst="rect">
            <a:avLst/>
          </a:prstGeom>
          <a:noFill/>
          <a:ln/>
        </p:spPr>
        <p:txBody>
          <a:bodyPr wrap="square" lIns="0" tIns="0" rIns="0" bIns="0" rtlCol="0" anchor="t"/>
          <a:lstStyle/>
          <a:p>
            <a:pPr marL="0" indent="0">
              <a:lnSpc>
                <a:spcPts val="2050"/>
              </a:lnSpc>
              <a:buNone/>
            </a:pPr>
            <a:r>
              <a:rPr lang="en-US" sz="2000" dirty="0">
                <a:solidFill>
                  <a:srgbClr val="403C4E"/>
                </a:solidFill>
                <a:latin typeface="Open Sans" pitchFamily="34" charset="0"/>
                <a:ea typeface="Open Sans" pitchFamily="34" charset="-122"/>
                <a:cs typeface="Open Sans" pitchFamily="34" charset="-120"/>
              </a:rPr>
              <a:t>UML structure diagram, which shows structure of the designed system at the level of classes and interfaces, shows their features, constraints and relationships -associations, generalizations, dependencies, etc.</a:t>
            </a:r>
            <a:endParaRPr lang="en-US" sz="2000" dirty="0"/>
          </a:p>
        </p:txBody>
      </p:sp>
      <p:pic>
        <p:nvPicPr>
          <p:cNvPr id="4" name="Image 0" descr="preencoded.png"/>
          <p:cNvPicPr>
            <a:picLocks noChangeAspect="1"/>
          </p:cNvPicPr>
          <p:nvPr/>
        </p:nvPicPr>
        <p:blipFill>
          <a:blip r:embed="rId3"/>
          <a:stretch>
            <a:fillRect/>
          </a:stretch>
        </p:blipFill>
        <p:spPr>
          <a:xfrm>
            <a:off x="571976" y="1995368"/>
            <a:ext cx="8426410" cy="5337929"/>
          </a:xfrm>
          <a:prstGeom prst="rect">
            <a:avLst/>
          </a:prstGeom>
        </p:spPr>
      </p:pic>
      <p:sp>
        <p:nvSpPr>
          <p:cNvPr id="5" name="Text 2"/>
          <p:cNvSpPr/>
          <p:nvPr/>
        </p:nvSpPr>
        <p:spPr>
          <a:xfrm>
            <a:off x="571976" y="7517130"/>
            <a:ext cx="13486448" cy="261461"/>
          </a:xfrm>
          <a:prstGeom prst="rect">
            <a:avLst/>
          </a:prstGeom>
          <a:noFill/>
          <a:ln/>
        </p:spPr>
        <p:txBody>
          <a:bodyPr wrap="none" lIns="0" tIns="0" rIns="0" bIns="0" rtlCol="0" anchor="t"/>
          <a:lstStyle/>
          <a:p>
            <a:pPr marL="0" indent="0">
              <a:lnSpc>
                <a:spcPts val="2050"/>
              </a:lnSpc>
              <a:buNone/>
            </a:pPr>
            <a:endParaRPr lang="en-US" sz="1250" dirty="0"/>
          </a:p>
        </p:txBody>
      </p:sp>
      <p:pic>
        <p:nvPicPr>
          <p:cNvPr id="6" name="Picture 5">
            <a:extLst>
              <a:ext uri="{FF2B5EF4-FFF2-40B4-BE49-F238E27FC236}">
                <a16:creationId xmlns:a16="http://schemas.microsoft.com/office/drawing/2014/main" id="{B8814823-A9CA-93FD-8A6D-5B1B6B3B12D4}"/>
              </a:ext>
            </a:extLst>
          </p:cNvPr>
          <p:cNvPicPr>
            <a:picLocks noChangeAspect="1"/>
          </p:cNvPicPr>
          <p:nvPr/>
        </p:nvPicPr>
        <p:blipFill>
          <a:blip r:embed="rId4"/>
          <a:stretch>
            <a:fillRect/>
          </a:stretch>
        </p:blipFill>
        <p:spPr>
          <a:xfrm>
            <a:off x="12679511" y="6278711"/>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p:cNvSpPr/>
          <p:nvPr/>
        </p:nvSpPr>
        <p:spPr>
          <a:xfrm>
            <a:off x="527804" y="414695"/>
            <a:ext cx="3770709" cy="471249"/>
          </a:xfrm>
          <a:prstGeom prst="rect">
            <a:avLst/>
          </a:prstGeom>
          <a:noFill/>
          <a:ln/>
        </p:spPr>
        <p:txBody>
          <a:bodyPr wrap="none" lIns="0" tIns="0" rIns="0" bIns="0" rtlCol="0" anchor="t"/>
          <a:lstStyle/>
          <a:p>
            <a:pPr marL="0" indent="0">
              <a:lnSpc>
                <a:spcPts val="3700"/>
              </a:lnSpc>
              <a:buNone/>
            </a:pPr>
            <a:r>
              <a:rPr lang="en-US" sz="2950" b="1" dirty="0">
                <a:solidFill>
                  <a:srgbClr val="403C4E"/>
                </a:solidFill>
                <a:latin typeface="Merriweather Bold" pitchFamily="34" charset="0"/>
                <a:ea typeface="Merriweather Bold" pitchFamily="34" charset="-122"/>
                <a:cs typeface="Merriweather Bold" pitchFamily="34" charset="-120"/>
              </a:rPr>
              <a:t>ER Diagram</a:t>
            </a:r>
            <a:endParaRPr lang="en-US" sz="2950" dirty="0"/>
          </a:p>
        </p:txBody>
      </p:sp>
      <p:pic>
        <p:nvPicPr>
          <p:cNvPr id="3" name="!!Image" descr="preencoded.png"/>
          <p:cNvPicPr>
            <a:picLocks noChangeAspect="1"/>
          </p:cNvPicPr>
          <p:nvPr/>
        </p:nvPicPr>
        <p:blipFill>
          <a:blip r:embed="rId3"/>
          <a:stretch>
            <a:fillRect/>
          </a:stretch>
        </p:blipFill>
        <p:spPr>
          <a:xfrm>
            <a:off x="263902" y="1484915"/>
            <a:ext cx="14102596" cy="6726113"/>
          </a:xfrm>
          <a:prstGeom prst="rect">
            <a:avLst/>
          </a:prstGeom>
        </p:spPr>
      </p:pic>
      <p:pic>
        <p:nvPicPr>
          <p:cNvPr id="4" name="Picture 3">
            <a:extLst>
              <a:ext uri="{FF2B5EF4-FFF2-40B4-BE49-F238E27FC236}">
                <a16:creationId xmlns:a16="http://schemas.microsoft.com/office/drawing/2014/main" id="{882D3CDE-AC2E-61E6-1E83-1267FB7FAC01}"/>
              </a:ext>
            </a:extLst>
          </p:cNvPr>
          <p:cNvPicPr>
            <a:picLocks noChangeAspect="1"/>
          </p:cNvPicPr>
          <p:nvPr/>
        </p:nvPicPr>
        <p:blipFill>
          <a:blip r:embed="rId4"/>
          <a:stretch>
            <a:fillRect/>
          </a:stretch>
        </p:blipFill>
        <p:spPr>
          <a:xfrm>
            <a:off x="12679511" y="0"/>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31520" y="274320"/>
            <a:ext cx="8229600" cy="914400"/>
          </a:xfrm>
          <a:prstGeom prst="rect">
            <a:avLst/>
          </a:prstGeom>
          <a:noFill/>
        </p:spPr>
        <p:txBody>
          <a:bodyPr wrap="none">
            <a:spAutoFit/>
          </a:bodyPr>
          <a:lstStyle/>
          <a:p>
            <a:pPr>
              <a:defRPr sz="3200" b="1"/>
            </a:pPr>
            <a:r>
              <a:t>High-Level Use Cases</a:t>
            </a:r>
          </a:p>
        </p:txBody>
      </p:sp>
      <p:sp>
        <p:nvSpPr>
          <p:cNvPr id="3" name="TextBox 2"/>
          <p:cNvSpPr txBox="1"/>
          <p:nvPr/>
        </p:nvSpPr>
        <p:spPr>
          <a:xfrm>
            <a:off x="731520" y="1188720"/>
            <a:ext cx="7315200" cy="4572000"/>
          </a:xfrm>
          <a:prstGeom prst="rect">
            <a:avLst/>
          </a:prstGeom>
          <a:noFill/>
        </p:spPr>
        <p:txBody>
          <a:bodyPr wrap="none">
            <a:spAutoFit/>
          </a:bodyPr>
          <a:lstStyle/>
          <a:p>
            <a:endParaRPr/>
          </a:p>
          <a:p>
            <a:pPr>
              <a:spcAft>
                <a:spcPts val="1200"/>
              </a:spcAft>
              <a:defRPr sz="2000"/>
            </a:pPr>
            <a:r>
              <a:t>• User Registration &amp; Login: Sign up using email or Google.</a:t>
            </a:r>
          </a:p>
          <a:p>
            <a:pPr>
              <a:spcAft>
                <a:spcPts val="1200"/>
              </a:spcAft>
              <a:defRPr sz="2000"/>
            </a:pPr>
            <a:r>
              <a:t>• Track Selection: Choose skill level and preferred track.</a:t>
            </a:r>
          </a:p>
          <a:p>
            <a:pPr>
              <a:spcAft>
                <a:spcPts val="1200"/>
              </a:spcAft>
              <a:defRPr sz="2000"/>
            </a:pPr>
            <a:r>
              <a:t>• Lesson Access: View videos, read content, or solve exercises.</a:t>
            </a:r>
          </a:p>
          <a:p>
            <a:pPr>
              <a:spcAft>
                <a:spcPts val="1200"/>
              </a:spcAft>
              <a:defRPr sz="2000"/>
            </a:pPr>
            <a:r>
              <a:t>• In-App Coding: Practice code directly using the built-in compiler.</a:t>
            </a:r>
          </a:p>
          <a:p>
            <a:pPr>
              <a:spcAft>
                <a:spcPts val="1200"/>
              </a:spcAft>
              <a:defRPr sz="2000"/>
            </a:pPr>
            <a:r>
              <a:t>• Progress Tracking: Track completion rates and resume from last lesson.</a:t>
            </a:r>
          </a:p>
          <a:p>
            <a:pPr>
              <a:spcAft>
                <a:spcPts val="1200"/>
              </a:spcAft>
              <a:defRPr sz="2000"/>
            </a:pPr>
            <a:r>
              <a:t>• Certificates: Receive a certificate upon course completion.</a:t>
            </a:r>
          </a:p>
          <a:p>
            <a:pPr>
              <a:spcAft>
                <a:spcPts val="1200"/>
              </a:spcAft>
              <a:defRPr sz="2000"/>
            </a:pPr>
            <a:r>
              <a:t>• Discussion Forums: Engage with community and ask questions.</a:t>
            </a:r>
          </a:p>
        </p:txBody>
      </p:sp>
    </p:spTree>
    <p:extLst>
      <p:ext uri="{BB962C8B-B14F-4D97-AF65-F5344CB8AC3E}">
        <p14:creationId xmlns:p14="http://schemas.microsoft.com/office/powerpoint/2010/main" val="31166358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914400"/>
          </a:xfrm>
          <a:prstGeom prst="rect">
            <a:avLst/>
          </a:prstGeom>
          <a:noFill/>
        </p:spPr>
        <p:txBody>
          <a:bodyPr wrap="none">
            <a:spAutoFit/>
          </a:bodyPr>
          <a:lstStyle/>
          <a:p>
            <a:pPr>
              <a:defRPr sz="3200" b="1"/>
            </a:pPr>
            <a:r>
              <a:t>Challenges &amp; Lessons Learned</a:t>
            </a:r>
          </a:p>
        </p:txBody>
      </p:sp>
      <p:sp>
        <p:nvSpPr>
          <p:cNvPr id="3" name="TextBox 2"/>
          <p:cNvSpPr txBox="1"/>
          <p:nvPr/>
        </p:nvSpPr>
        <p:spPr>
          <a:xfrm>
            <a:off x="731520" y="1188720"/>
            <a:ext cx="7315200" cy="4572000"/>
          </a:xfrm>
          <a:prstGeom prst="rect">
            <a:avLst/>
          </a:prstGeom>
          <a:noFill/>
        </p:spPr>
        <p:txBody>
          <a:bodyPr wrap="none">
            <a:spAutoFit/>
          </a:bodyPr>
          <a:lstStyle/>
          <a:p>
            <a:endParaRPr dirty="0"/>
          </a:p>
          <a:p>
            <a:pPr>
              <a:spcAft>
                <a:spcPts val="1200"/>
              </a:spcAft>
              <a:defRPr sz="2000"/>
            </a:pPr>
            <a:r>
              <a:rPr dirty="0"/>
              <a:t>• Time Management: Overcame by using task boards and regular meetings.</a:t>
            </a:r>
          </a:p>
          <a:p>
            <a:pPr>
              <a:spcAft>
                <a:spcPts val="1200"/>
              </a:spcAft>
              <a:defRPr sz="2000"/>
            </a:pPr>
            <a:r>
              <a:rPr dirty="0"/>
              <a:t>• Technical Integration: Improved skills in API development and debugging.</a:t>
            </a:r>
          </a:p>
          <a:p>
            <a:pPr>
              <a:spcAft>
                <a:spcPts val="1200"/>
              </a:spcAft>
              <a:defRPr sz="2000"/>
            </a:pPr>
            <a:r>
              <a:rPr dirty="0"/>
              <a:t>• Design Alignment: Learned importance of prototyping and consistency.</a:t>
            </a:r>
          </a:p>
          <a:p>
            <a:pPr>
              <a:spcAft>
                <a:spcPts val="1200"/>
              </a:spcAft>
              <a:defRPr sz="2000"/>
            </a:pPr>
            <a:r>
              <a:rPr dirty="0"/>
              <a:t>• Key Lesson: Communication and planning are essential alongside coding.</a:t>
            </a:r>
          </a:p>
        </p:txBody>
      </p:sp>
    </p:spTree>
    <p:extLst>
      <p:ext uri="{BB962C8B-B14F-4D97-AF65-F5344CB8AC3E}">
        <p14:creationId xmlns:p14="http://schemas.microsoft.com/office/powerpoint/2010/main" val="1824345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p:cNvSpPr/>
          <p:nvPr/>
        </p:nvSpPr>
        <p:spPr>
          <a:xfrm>
            <a:off x="793790" y="3054429"/>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INTERFACES OF APPLICATION</a:t>
            </a:r>
            <a:endParaRPr lang="en-US" sz="4450" dirty="0"/>
          </a:p>
        </p:txBody>
      </p:sp>
      <p:sp>
        <p:nvSpPr>
          <p:cNvPr id="4" name="Text 1"/>
          <p:cNvSpPr/>
          <p:nvPr/>
        </p:nvSpPr>
        <p:spPr>
          <a:xfrm>
            <a:off x="793790" y="4812149"/>
            <a:ext cx="7556421" cy="362903"/>
          </a:xfrm>
          <a:prstGeom prst="rect">
            <a:avLst/>
          </a:prstGeom>
          <a:noFill/>
          <a:ln/>
        </p:spPr>
        <p:txBody>
          <a:bodyPr wrap="none" lIns="0" tIns="0" rIns="0" bIns="0" rtlCol="0" anchor="t"/>
          <a:lstStyle/>
          <a:p>
            <a:pPr marL="0" indent="0">
              <a:lnSpc>
                <a:spcPts val="2850"/>
              </a:lnSpc>
              <a:buNone/>
            </a:pPr>
            <a:endParaRPr lang="en-US" sz="1750" dirty="0"/>
          </a:p>
        </p:txBody>
      </p:sp>
      <p:pic>
        <p:nvPicPr>
          <p:cNvPr id="6" name="Picture 5">
            <a:extLst>
              <a:ext uri="{FF2B5EF4-FFF2-40B4-BE49-F238E27FC236}">
                <a16:creationId xmlns:a16="http://schemas.microsoft.com/office/drawing/2014/main" id="{03F85636-7E91-8C51-8A29-6E1DC1A58EE3}"/>
              </a:ext>
            </a:extLst>
          </p:cNvPr>
          <p:cNvPicPr>
            <a:picLocks noChangeAspect="1"/>
          </p:cNvPicPr>
          <p:nvPr/>
        </p:nvPicPr>
        <p:blipFill>
          <a:blip r:embed="rId4"/>
          <a:stretch>
            <a:fillRect/>
          </a:stretch>
        </p:blipFill>
        <p:spPr>
          <a:xfrm>
            <a:off x="7193111" y="0"/>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0" y="0"/>
            <a:ext cx="5486400" cy="8229600"/>
          </a:xfrm>
          <a:prstGeom prst="rect">
            <a:avLst/>
          </a:prstGeom>
        </p:spPr>
      </p:pic>
      <p:sp>
        <p:nvSpPr>
          <p:cNvPr id="3" name="!!Text"/>
          <p:cNvSpPr/>
          <p:nvPr/>
        </p:nvSpPr>
        <p:spPr>
          <a:xfrm>
            <a:off x="6280190" y="858679"/>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Aims of Project</a:t>
            </a:r>
            <a:endParaRPr lang="en-US" sz="4450" dirty="0"/>
          </a:p>
        </p:txBody>
      </p:sp>
      <p:sp>
        <p:nvSpPr>
          <p:cNvPr id="4" name="Shape 1"/>
          <p:cNvSpPr/>
          <p:nvPr/>
        </p:nvSpPr>
        <p:spPr>
          <a:xfrm>
            <a:off x="6605111" y="1907619"/>
            <a:ext cx="30480" cy="5463183"/>
          </a:xfrm>
          <a:prstGeom prst="roundRect">
            <a:avLst>
              <a:gd name="adj" fmla="val 312558"/>
            </a:avLst>
          </a:prstGeom>
          <a:solidFill>
            <a:srgbClr val="E5BEB2"/>
          </a:solidFill>
          <a:ln/>
        </p:spPr>
      </p:sp>
      <p:sp>
        <p:nvSpPr>
          <p:cNvPr id="5" name="Shape 2"/>
          <p:cNvSpPr/>
          <p:nvPr/>
        </p:nvSpPr>
        <p:spPr>
          <a:xfrm>
            <a:off x="6845022" y="2402681"/>
            <a:ext cx="793790" cy="30480"/>
          </a:xfrm>
          <a:prstGeom prst="roundRect">
            <a:avLst>
              <a:gd name="adj" fmla="val 312558"/>
            </a:avLst>
          </a:prstGeom>
          <a:solidFill>
            <a:srgbClr val="E5BEB2"/>
          </a:solidFill>
          <a:ln/>
        </p:spPr>
      </p:sp>
      <p:sp>
        <p:nvSpPr>
          <p:cNvPr id="6" name="Shape 3"/>
          <p:cNvSpPr/>
          <p:nvPr/>
        </p:nvSpPr>
        <p:spPr>
          <a:xfrm>
            <a:off x="6365200" y="2162770"/>
            <a:ext cx="510302" cy="510302"/>
          </a:xfrm>
          <a:prstGeom prst="roundRect">
            <a:avLst>
              <a:gd name="adj" fmla="val 18669"/>
            </a:avLst>
          </a:prstGeom>
          <a:solidFill>
            <a:srgbClr val="FFD8CC"/>
          </a:solidFill>
          <a:ln w="7620">
            <a:solidFill>
              <a:srgbClr val="E5BEB2"/>
            </a:solidFill>
            <a:prstDash val="solid"/>
          </a:ln>
        </p:spPr>
      </p:sp>
      <p:sp>
        <p:nvSpPr>
          <p:cNvPr id="7" name="Text 4"/>
          <p:cNvSpPr/>
          <p:nvPr/>
        </p:nvSpPr>
        <p:spPr>
          <a:xfrm>
            <a:off x="6542365" y="2247781"/>
            <a:ext cx="155853" cy="340281"/>
          </a:xfrm>
          <a:prstGeom prst="rect">
            <a:avLst/>
          </a:prstGeom>
          <a:noFill/>
          <a:ln/>
        </p:spPr>
        <p:txBody>
          <a:bodyPr wrap="none" lIns="0" tIns="0" rIns="0" bIns="0" rtlCol="0" anchor="t"/>
          <a:lstStyle/>
          <a:p>
            <a:pPr marL="0" indent="0" algn="ctr">
              <a:lnSpc>
                <a:spcPts val="2650"/>
              </a:lnSpc>
              <a:buNone/>
            </a:pPr>
            <a:r>
              <a:rPr lang="en-US" sz="2650" b="1" dirty="0">
                <a:solidFill>
                  <a:srgbClr val="000000"/>
                </a:solidFill>
                <a:latin typeface="Merriweather Bold" pitchFamily="34" charset="0"/>
                <a:ea typeface="Merriweather Bold" pitchFamily="34" charset="-122"/>
                <a:cs typeface="Merriweather Bold" pitchFamily="34" charset="-120"/>
              </a:rPr>
              <a:t>1</a:t>
            </a:r>
            <a:endParaRPr lang="en-US" sz="2650" dirty="0"/>
          </a:p>
        </p:txBody>
      </p:sp>
      <p:sp>
        <p:nvSpPr>
          <p:cNvPr id="8" name="Text 5"/>
          <p:cNvSpPr/>
          <p:nvPr/>
        </p:nvSpPr>
        <p:spPr>
          <a:xfrm>
            <a:off x="7867888" y="2134433"/>
            <a:ext cx="3435906"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Merriweather Bold" pitchFamily="34" charset="0"/>
                <a:ea typeface="Merriweather Bold" pitchFamily="34" charset="-122"/>
                <a:cs typeface="Merriweather Bold" pitchFamily="34" charset="-120"/>
              </a:rPr>
              <a:t>easy-to-use application</a:t>
            </a:r>
            <a:endParaRPr lang="en-US" sz="2200" dirty="0"/>
          </a:p>
        </p:txBody>
      </p:sp>
      <p:sp>
        <p:nvSpPr>
          <p:cNvPr id="9" name="Text 6"/>
          <p:cNvSpPr/>
          <p:nvPr/>
        </p:nvSpPr>
        <p:spPr>
          <a:xfrm>
            <a:off x="7867888" y="2624852"/>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Open Sans" pitchFamily="34" charset="0"/>
                <a:ea typeface="Open Sans" pitchFamily="34" charset="-122"/>
                <a:cs typeface="Open Sans" pitchFamily="34" charset="-120"/>
              </a:rPr>
              <a:t>Make programming accessible to everyone, teach programming to beginners and professionals.</a:t>
            </a:r>
            <a:endParaRPr lang="en-US" sz="1750" dirty="0"/>
          </a:p>
        </p:txBody>
      </p:sp>
      <p:sp>
        <p:nvSpPr>
          <p:cNvPr id="10" name="Shape 7"/>
          <p:cNvSpPr/>
          <p:nvPr/>
        </p:nvSpPr>
        <p:spPr>
          <a:xfrm>
            <a:off x="6845022" y="4299347"/>
            <a:ext cx="793790" cy="30480"/>
          </a:xfrm>
          <a:prstGeom prst="roundRect">
            <a:avLst>
              <a:gd name="adj" fmla="val 312558"/>
            </a:avLst>
          </a:prstGeom>
          <a:solidFill>
            <a:srgbClr val="E5BEB2"/>
          </a:solidFill>
          <a:ln/>
        </p:spPr>
      </p:sp>
      <p:sp>
        <p:nvSpPr>
          <p:cNvPr id="11" name="Shape 8"/>
          <p:cNvSpPr/>
          <p:nvPr/>
        </p:nvSpPr>
        <p:spPr>
          <a:xfrm>
            <a:off x="6365200" y="4059436"/>
            <a:ext cx="510302" cy="510302"/>
          </a:xfrm>
          <a:prstGeom prst="roundRect">
            <a:avLst>
              <a:gd name="adj" fmla="val 18669"/>
            </a:avLst>
          </a:prstGeom>
          <a:solidFill>
            <a:srgbClr val="FFD8CC"/>
          </a:solidFill>
          <a:ln w="7620">
            <a:solidFill>
              <a:srgbClr val="E5BEB2"/>
            </a:solidFill>
            <a:prstDash val="solid"/>
          </a:ln>
        </p:spPr>
      </p:sp>
      <p:sp>
        <p:nvSpPr>
          <p:cNvPr id="12" name="Text 9"/>
          <p:cNvSpPr/>
          <p:nvPr/>
        </p:nvSpPr>
        <p:spPr>
          <a:xfrm>
            <a:off x="6517362" y="4144447"/>
            <a:ext cx="205859" cy="340281"/>
          </a:xfrm>
          <a:prstGeom prst="rect">
            <a:avLst/>
          </a:prstGeom>
          <a:noFill/>
          <a:ln/>
        </p:spPr>
        <p:txBody>
          <a:bodyPr wrap="none" lIns="0" tIns="0" rIns="0" bIns="0" rtlCol="0" anchor="t"/>
          <a:lstStyle/>
          <a:p>
            <a:pPr marL="0" indent="0" algn="ctr">
              <a:lnSpc>
                <a:spcPts val="2650"/>
              </a:lnSpc>
              <a:buNone/>
            </a:pPr>
            <a:r>
              <a:rPr lang="en-US" sz="2650" b="1" dirty="0">
                <a:solidFill>
                  <a:srgbClr val="000000"/>
                </a:solidFill>
                <a:latin typeface="Merriweather Bold" pitchFamily="34" charset="0"/>
                <a:ea typeface="Merriweather Bold" pitchFamily="34" charset="-122"/>
                <a:cs typeface="Merriweather Bold" pitchFamily="34" charset="-120"/>
              </a:rPr>
              <a:t>2</a:t>
            </a:r>
            <a:endParaRPr lang="en-US" sz="2650" dirty="0"/>
          </a:p>
        </p:txBody>
      </p:sp>
      <p:sp>
        <p:nvSpPr>
          <p:cNvPr id="13" name="Text 10"/>
          <p:cNvSpPr/>
          <p:nvPr/>
        </p:nvSpPr>
        <p:spPr>
          <a:xfrm>
            <a:off x="7867888" y="4031099"/>
            <a:ext cx="5777627"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Merriweather Bold" pitchFamily="34" charset="0"/>
                <a:ea typeface="Merriweather Bold" pitchFamily="34" charset="-122"/>
                <a:cs typeface="Merriweather Bold" pitchFamily="34" charset="-120"/>
              </a:rPr>
              <a:t>support several programming languages</a:t>
            </a:r>
            <a:endParaRPr lang="en-US" sz="2200" dirty="0"/>
          </a:p>
        </p:txBody>
      </p:sp>
      <p:sp>
        <p:nvSpPr>
          <p:cNvPr id="14" name="Text 11"/>
          <p:cNvSpPr/>
          <p:nvPr/>
        </p:nvSpPr>
        <p:spPr>
          <a:xfrm>
            <a:off x="7867888" y="4521517"/>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Open Sans" pitchFamily="34" charset="0"/>
                <a:ea typeface="Open Sans" pitchFamily="34" charset="-122"/>
                <a:cs typeface="Open Sans" pitchFamily="34" charset="-120"/>
              </a:rPr>
              <a:t>customizing educational paths based on the user level by providing interactive content, practical lessons.</a:t>
            </a:r>
            <a:endParaRPr lang="en-US" sz="1750" dirty="0"/>
          </a:p>
        </p:txBody>
      </p:sp>
      <p:sp>
        <p:nvSpPr>
          <p:cNvPr id="15" name="Shape 12"/>
          <p:cNvSpPr/>
          <p:nvPr/>
        </p:nvSpPr>
        <p:spPr>
          <a:xfrm>
            <a:off x="6845022" y="6196013"/>
            <a:ext cx="793790" cy="30480"/>
          </a:xfrm>
          <a:prstGeom prst="roundRect">
            <a:avLst>
              <a:gd name="adj" fmla="val 312558"/>
            </a:avLst>
          </a:prstGeom>
          <a:solidFill>
            <a:srgbClr val="E5BEB2"/>
          </a:solidFill>
          <a:ln/>
        </p:spPr>
      </p:sp>
      <p:sp>
        <p:nvSpPr>
          <p:cNvPr id="16" name="Shape 13"/>
          <p:cNvSpPr/>
          <p:nvPr/>
        </p:nvSpPr>
        <p:spPr>
          <a:xfrm>
            <a:off x="6365200" y="5956102"/>
            <a:ext cx="510302" cy="510302"/>
          </a:xfrm>
          <a:prstGeom prst="roundRect">
            <a:avLst>
              <a:gd name="adj" fmla="val 18669"/>
            </a:avLst>
          </a:prstGeom>
          <a:solidFill>
            <a:srgbClr val="FFD8CC"/>
          </a:solidFill>
          <a:ln w="7620">
            <a:solidFill>
              <a:srgbClr val="E5BEB2"/>
            </a:solidFill>
            <a:prstDash val="solid"/>
          </a:ln>
        </p:spPr>
      </p:sp>
      <p:sp>
        <p:nvSpPr>
          <p:cNvPr id="17" name="Text 14"/>
          <p:cNvSpPr/>
          <p:nvPr/>
        </p:nvSpPr>
        <p:spPr>
          <a:xfrm>
            <a:off x="6524030" y="6041112"/>
            <a:ext cx="192643" cy="340281"/>
          </a:xfrm>
          <a:prstGeom prst="rect">
            <a:avLst/>
          </a:prstGeom>
          <a:noFill/>
          <a:ln/>
        </p:spPr>
        <p:txBody>
          <a:bodyPr wrap="none" lIns="0" tIns="0" rIns="0" bIns="0" rtlCol="0" anchor="t"/>
          <a:lstStyle/>
          <a:p>
            <a:pPr marL="0" indent="0" algn="ctr">
              <a:lnSpc>
                <a:spcPts val="2650"/>
              </a:lnSpc>
              <a:buNone/>
            </a:pPr>
            <a:r>
              <a:rPr lang="en-US" sz="2650" b="1" dirty="0">
                <a:solidFill>
                  <a:srgbClr val="000000"/>
                </a:solidFill>
                <a:latin typeface="Merriweather Bold" pitchFamily="34" charset="0"/>
                <a:ea typeface="Merriweather Bold" pitchFamily="34" charset="-122"/>
                <a:cs typeface="Merriweather Bold" pitchFamily="34" charset="-120"/>
              </a:rPr>
              <a:t>3</a:t>
            </a:r>
            <a:endParaRPr lang="en-US" sz="2650" dirty="0"/>
          </a:p>
        </p:txBody>
      </p:sp>
      <p:sp>
        <p:nvSpPr>
          <p:cNvPr id="18" name="Text 15"/>
          <p:cNvSpPr/>
          <p:nvPr/>
        </p:nvSpPr>
        <p:spPr>
          <a:xfrm>
            <a:off x="7867888" y="5927765"/>
            <a:ext cx="3449241"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Merriweather Bold" pitchFamily="34" charset="0"/>
                <a:ea typeface="Merriweather Bold" pitchFamily="34" charset="-122"/>
                <a:cs typeface="Merriweather Bold" pitchFamily="34" charset="-120"/>
              </a:rPr>
              <a:t>Foster a Love for Coding</a:t>
            </a:r>
            <a:endParaRPr lang="en-US" sz="2200" dirty="0"/>
          </a:p>
        </p:txBody>
      </p:sp>
      <p:sp>
        <p:nvSpPr>
          <p:cNvPr id="19" name="Text 16"/>
          <p:cNvSpPr/>
          <p:nvPr/>
        </p:nvSpPr>
        <p:spPr>
          <a:xfrm>
            <a:off x="7867888" y="6418183"/>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Open Sans" pitchFamily="34" charset="0"/>
                <a:ea typeface="Open Sans" pitchFamily="34" charset="-122"/>
                <a:cs typeface="Open Sans" pitchFamily="34" charset="-120"/>
              </a:rPr>
              <a:t>Make learning to code a rewarding and enjoyable experience.</a:t>
            </a:r>
            <a:endParaRPr lang="en-US" sz="1750" dirty="0"/>
          </a:p>
        </p:txBody>
      </p:sp>
      <p:pic>
        <p:nvPicPr>
          <p:cNvPr id="21" name="Picture 20">
            <a:extLst>
              <a:ext uri="{FF2B5EF4-FFF2-40B4-BE49-F238E27FC236}">
                <a16:creationId xmlns:a16="http://schemas.microsoft.com/office/drawing/2014/main" id="{535F9BD0-A660-87E8-8427-DCEEB6A626B3}"/>
              </a:ext>
            </a:extLst>
          </p:cNvPr>
          <p:cNvPicPr>
            <a:picLocks noChangeAspect="1"/>
          </p:cNvPicPr>
          <p:nvPr/>
        </p:nvPicPr>
        <p:blipFill>
          <a:blip r:embed="rId4"/>
          <a:stretch>
            <a:fillRect/>
          </a:stretch>
        </p:blipFill>
        <p:spPr>
          <a:xfrm>
            <a:off x="12682728" y="22623"/>
            <a:ext cx="1947672" cy="194767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p:cNvSpPr/>
          <p:nvPr/>
        </p:nvSpPr>
        <p:spPr>
          <a:xfrm>
            <a:off x="793790" y="3408878"/>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Splash Screen</a:t>
            </a:r>
            <a:endParaRPr lang="en-US" sz="4450" dirty="0"/>
          </a:p>
        </p:txBody>
      </p:sp>
      <p:sp>
        <p:nvSpPr>
          <p:cNvPr id="4" name="Text 1"/>
          <p:cNvSpPr/>
          <p:nvPr/>
        </p:nvSpPr>
        <p:spPr>
          <a:xfrm>
            <a:off x="793790" y="4457819"/>
            <a:ext cx="7556421" cy="362903"/>
          </a:xfrm>
          <a:prstGeom prst="rect">
            <a:avLst/>
          </a:prstGeom>
          <a:noFill/>
          <a:ln/>
        </p:spPr>
        <p:txBody>
          <a:bodyPr wrap="none" lIns="0" tIns="0" rIns="0" bIns="0" rtlCol="0" anchor="t"/>
          <a:lstStyle/>
          <a:p>
            <a:pPr marL="0" indent="0">
              <a:lnSpc>
                <a:spcPts val="2850"/>
              </a:lnSpc>
              <a:buNone/>
            </a:pPr>
            <a:endParaRPr lang="en-US" sz="1750" dirty="0"/>
          </a:p>
        </p:txBody>
      </p:sp>
      <p:pic>
        <p:nvPicPr>
          <p:cNvPr id="5" name="Picture 4">
            <a:extLst>
              <a:ext uri="{FF2B5EF4-FFF2-40B4-BE49-F238E27FC236}">
                <a16:creationId xmlns:a16="http://schemas.microsoft.com/office/drawing/2014/main" id="{5EC792E3-CA42-D46D-1A40-29BBD66A6280}"/>
              </a:ext>
            </a:extLst>
          </p:cNvPr>
          <p:cNvPicPr>
            <a:picLocks noChangeAspect="1"/>
          </p:cNvPicPr>
          <p:nvPr/>
        </p:nvPicPr>
        <p:blipFill>
          <a:blip r:embed="rId4"/>
          <a:stretch>
            <a:fillRect/>
          </a:stretch>
        </p:blipFill>
        <p:spPr>
          <a:xfrm>
            <a:off x="7193111" y="0"/>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p:cNvSpPr/>
          <p:nvPr/>
        </p:nvSpPr>
        <p:spPr>
          <a:xfrm>
            <a:off x="734616" y="577215"/>
            <a:ext cx="5247918" cy="656034"/>
          </a:xfrm>
          <a:prstGeom prst="rect">
            <a:avLst/>
          </a:prstGeom>
          <a:noFill/>
          <a:ln/>
        </p:spPr>
        <p:txBody>
          <a:bodyPr wrap="none" lIns="0" tIns="0" rIns="0" bIns="0" rtlCol="0" anchor="t"/>
          <a:lstStyle/>
          <a:p>
            <a:pPr marL="0" indent="0">
              <a:lnSpc>
                <a:spcPts val="5150"/>
              </a:lnSpc>
              <a:buNone/>
            </a:pPr>
            <a:r>
              <a:rPr lang="en-US" sz="4100" b="1" dirty="0">
                <a:solidFill>
                  <a:srgbClr val="403C4E"/>
                </a:solidFill>
                <a:latin typeface="Merriweather Bold" pitchFamily="34" charset="0"/>
                <a:ea typeface="Merriweather Bold" pitchFamily="34" charset="-122"/>
                <a:cs typeface="Merriweather Bold" pitchFamily="34" charset="-120"/>
              </a:rPr>
              <a:t>On boarding Screen</a:t>
            </a:r>
            <a:endParaRPr lang="en-US" sz="4100" dirty="0"/>
          </a:p>
        </p:txBody>
      </p:sp>
      <p:sp>
        <p:nvSpPr>
          <p:cNvPr id="3" name="Shape 1"/>
          <p:cNvSpPr/>
          <p:nvPr/>
        </p:nvSpPr>
        <p:spPr>
          <a:xfrm>
            <a:off x="734616" y="1653064"/>
            <a:ext cx="13161169" cy="6001464"/>
          </a:xfrm>
          <a:prstGeom prst="roundRect">
            <a:avLst>
              <a:gd name="adj" fmla="val 1469"/>
            </a:avLst>
          </a:prstGeom>
          <a:noFill/>
          <a:ln w="7620">
            <a:solidFill>
              <a:srgbClr val="000000">
                <a:alpha val="8000"/>
              </a:srgbClr>
            </a:solidFill>
            <a:prstDash val="solid"/>
          </a:ln>
        </p:spPr>
      </p:sp>
      <p:sp>
        <p:nvSpPr>
          <p:cNvPr id="4" name="Shape 2"/>
          <p:cNvSpPr/>
          <p:nvPr/>
        </p:nvSpPr>
        <p:spPr>
          <a:xfrm>
            <a:off x="742236" y="1660684"/>
            <a:ext cx="13145929" cy="602694"/>
          </a:xfrm>
          <a:prstGeom prst="rect">
            <a:avLst/>
          </a:prstGeom>
          <a:solidFill>
            <a:srgbClr val="FFFFFF">
              <a:alpha val="4000"/>
            </a:srgbClr>
          </a:solidFill>
          <a:ln/>
        </p:spPr>
      </p:sp>
      <p:sp>
        <p:nvSpPr>
          <p:cNvPr id="5" name="Text 3"/>
          <p:cNvSpPr/>
          <p:nvPr/>
        </p:nvSpPr>
        <p:spPr>
          <a:xfrm>
            <a:off x="952381" y="1794153"/>
            <a:ext cx="4834652" cy="335756"/>
          </a:xfrm>
          <a:prstGeom prst="rect">
            <a:avLst/>
          </a:prstGeom>
          <a:noFill/>
          <a:ln/>
        </p:spPr>
        <p:txBody>
          <a:bodyPr wrap="none" lIns="0" tIns="0" rIns="0" bIns="0" rtlCol="0" anchor="t"/>
          <a:lstStyle/>
          <a:p>
            <a:pPr marL="0" indent="0">
              <a:lnSpc>
                <a:spcPts val="2600"/>
              </a:lnSpc>
              <a:buNone/>
            </a:pPr>
            <a:endParaRPr lang="en-US" sz="1650" dirty="0"/>
          </a:p>
        </p:txBody>
      </p:sp>
      <p:sp>
        <p:nvSpPr>
          <p:cNvPr id="6" name="Text 4"/>
          <p:cNvSpPr/>
          <p:nvPr/>
        </p:nvSpPr>
        <p:spPr>
          <a:xfrm>
            <a:off x="6214467" y="1794153"/>
            <a:ext cx="3793688" cy="335756"/>
          </a:xfrm>
          <a:prstGeom prst="rect">
            <a:avLst/>
          </a:prstGeom>
          <a:noFill/>
          <a:ln/>
        </p:spPr>
        <p:txBody>
          <a:bodyPr wrap="none" lIns="0" tIns="0" rIns="0" bIns="0" rtlCol="0" anchor="t"/>
          <a:lstStyle/>
          <a:p>
            <a:pPr marL="0" indent="0">
              <a:lnSpc>
                <a:spcPts val="2600"/>
              </a:lnSpc>
              <a:buNone/>
            </a:pPr>
            <a:endParaRPr lang="en-US" sz="1650" dirty="0"/>
          </a:p>
        </p:txBody>
      </p:sp>
      <p:sp>
        <p:nvSpPr>
          <p:cNvPr id="7" name="Text 5"/>
          <p:cNvSpPr/>
          <p:nvPr/>
        </p:nvSpPr>
        <p:spPr>
          <a:xfrm>
            <a:off x="10435590" y="1794153"/>
            <a:ext cx="3242667" cy="335756"/>
          </a:xfrm>
          <a:prstGeom prst="rect">
            <a:avLst/>
          </a:prstGeom>
          <a:noFill/>
          <a:ln/>
        </p:spPr>
        <p:txBody>
          <a:bodyPr wrap="none" lIns="0" tIns="0" rIns="0" bIns="0" rtlCol="0" anchor="t"/>
          <a:lstStyle/>
          <a:p>
            <a:pPr marL="0" indent="0">
              <a:lnSpc>
                <a:spcPts val="2600"/>
              </a:lnSpc>
              <a:buNone/>
            </a:pPr>
            <a:endParaRPr lang="en-US" sz="1650" dirty="0"/>
          </a:p>
        </p:txBody>
      </p:sp>
      <p:sp>
        <p:nvSpPr>
          <p:cNvPr id="8" name="Shape 6"/>
          <p:cNvSpPr/>
          <p:nvPr/>
        </p:nvSpPr>
        <p:spPr>
          <a:xfrm>
            <a:off x="742236" y="2263378"/>
            <a:ext cx="13145929" cy="5383530"/>
          </a:xfrm>
          <a:prstGeom prst="rect">
            <a:avLst/>
          </a:prstGeom>
          <a:solidFill>
            <a:srgbClr val="000000">
              <a:alpha val="4000"/>
            </a:srgbClr>
          </a:solidFill>
          <a:ln/>
        </p:spPr>
      </p:sp>
      <p:pic>
        <p:nvPicPr>
          <p:cNvPr id="9" name="!!Image" descr="preencoded.png"/>
          <p:cNvPicPr>
            <a:picLocks noChangeAspect="1"/>
          </p:cNvPicPr>
          <p:nvPr/>
        </p:nvPicPr>
        <p:blipFill>
          <a:blip r:embed="rId3"/>
          <a:stretch>
            <a:fillRect/>
          </a:stretch>
        </p:blipFill>
        <p:spPr>
          <a:xfrm>
            <a:off x="952381" y="2396847"/>
            <a:ext cx="3464344" cy="5250060"/>
          </a:xfrm>
          <a:prstGeom prst="rect">
            <a:avLst/>
          </a:prstGeom>
        </p:spPr>
      </p:pic>
      <p:pic>
        <p:nvPicPr>
          <p:cNvPr id="10" name="!!Image" descr="preencoded.png"/>
          <p:cNvPicPr>
            <a:picLocks noChangeAspect="1"/>
          </p:cNvPicPr>
          <p:nvPr/>
        </p:nvPicPr>
        <p:blipFill>
          <a:blip r:embed="rId4"/>
          <a:stretch>
            <a:fillRect/>
          </a:stretch>
        </p:blipFill>
        <p:spPr>
          <a:xfrm>
            <a:off x="6214467" y="2396846"/>
            <a:ext cx="3242666" cy="5250061"/>
          </a:xfrm>
          <a:prstGeom prst="rect">
            <a:avLst/>
          </a:prstGeom>
        </p:spPr>
      </p:pic>
      <p:pic>
        <p:nvPicPr>
          <p:cNvPr id="11" name="!!Image" descr="preencoded.png"/>
          <p:cNvPicPr>
            <a:picLocks noChangeAspect="1"/>
          </p:cNvPicPr>
          <p:nvPr/>
        </p:nvPicPr>
        <p:blipFill>
          <a:blip r:embed="rId5"/>
          <a:stretch>
            <a:fillRect/>
          </a:stretch>
        </p:blipFill>
        <p:spPr>
          <a:xfrm>
            <a:off x="10435590" y="2396847"/>
            <a:ext cx="3242667" cy="5116592"/>
          </a:xfrm>
          <a:prstGeom prst="rect">
            <a:avLst/>
          </a:prstGeom>
        </p:spPr>
      </p:pic>
      <p:pic>
        <p:nvPicPr>
          <p:cNvPr id="12" name="Picture 11">
            <a:extLst>
              <a:ext uri="{FF2B5EF4-FFF2-40B4-BE49-F238E27FC236}">
                <a16:creationId xmlns:a16="http://schemas.microsoft.com/office/drawing/2014/main" id="{2BE3BC90-B7BD-7021-2961-53D28A9EBF80}"/>
              </a:ext>
            </a:extLst>
          </p:cNvPr>
          <p:cNvPicPr>
            <a:picLocks noChangeAspect="1"/>
          </p:cNvPicPr>
          <p:nvPr/>
        </p:nvPicPr>
        <p:blipFill>
          <a:blip r:embed="rId6"/>
          <a:stretch>
            <a:fillRect/>
          </a:stretch>
        </p:blipFill>
        <p:spPr>
          <a:xfrm>
            <a:off x="12679511" y="0"/>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707708" y="601385"/>
            <a:ext cx="5055156" cy="631865"/>
          </a:xfrm>
          <a:prstGeom prst="rect">
            <a:avLst/>
          </a:prstGeom>
          <a:noFill/>
          <a:ln/>
        </p:spPr>
        <p:txBody>
          <a:bodyPr wrap="none" lIns="0" tIns="0" rIns="0" bIns="0" rtlCol="0" anchor="t"/>
          <a:lstStyle/>
          <a:p>
            <a:pPr marL="0" indent="0">
              <a:lnSpc>
                <a:spcPts val="4950"/>
              </a:lnSpc>
              <a:buNone/>
            </a:pPr>
            <a:endParaRPr lang="en-US" sz="3950" dirty="0"/>
          </a:p>
        </p:txBody>
      </p:sp>
      <p:sp>
        <p:nvSpPr>
          <p:cNvPr id="3" name="Shape 1"/>
          <p:cNvSpPr/>
          <p:nvPr/>
        </p:nvSpPr>
        <p:spPr>
          <a:xfrm>
            <a:off x="707708" y="1536502"/>
            <a:ext cx="13214985" cy="6091714"/>
          </a:xfrm>
          <a:prstGeom prst="roundRect">
            <a:avLst>
              <a:gd name="adj" fmla="val 1394"/>
            </a:avLst>
          </a:prstGeom>
          <a:noFill/>
          <a:ln w="7620">
            <a:solidFill>
              <a:srgbClr val="000000">
                <a:alpha val="8000"/>
              </a:srgbClr>
            </a:solidFill>
            <a:prstDash val="solid"/>
          </a:ln>
        </p:spPr>
      </p:sp>
      <p:sp>
        <p:nvSpPr>
          <p:cNvPr id="4" name="Shape 2"/>
          <p:cNvSpPr/>
          <p:nvPr/>
        </p:nvSpPr>
        <p:spPr>
          <a:xfrm>
            <a:off x="715328" y="1544122"/>
            <a:ext cx="13199745" cy="889754"/>
          </a:xfrm>
          <a:prstGeom prst="rect">
            <a:avLst/>
          </a:prstGeom>
          <a:solidFill>
            <a:srgbClr val="FFFFFF">
              <a:alpha val="4000"/>
            </a:srgbClr>
          </a:solidFill>
          <a:ln/>
        </p:spPr>
      </p:sp>
      <p:sp>
        <p:nvSpPr>
          <p:cNvPr id="5" name="!!Text"/>
          <p:cNvSpPr/>
          <p:nvPr/>
        </p:nvSpPr>
        <p:spPr>
          <a:xfrm>
            <a:off x="917734" y="1673066"/>
            <a:ext cx="4045387" cy="631865"/>
          </a:xfrm>
          <a:prstGeom prst="rect">
            <a:avLst/>
          </a:prstGeom>
          <a:noFill/>
          <a:ln/>
        </p:spPr>
        <p:txBody>
          <a:bodyPr wrap="none" lIns="0" tIns="0" rIns="0" bIns="0" rtlCol="0" anchor="t"/>
          <a:lstStyle/>
          <a:p>
            <a:pPr marL="0" indent="0">
              <a:lnSpc>
                <a:spcPts val="4950"/>
              </a:lnSpc>
              <a:buNone/>
            </a:pPr>
            <a:r>
              <a:rPr lang="en-US" sz="3950" b="1" dirty="0">
                <a:solidFill>
                  <a:srgbClr val="403C4E"/>
                </a:solidFill>
                <a:latin typeface="Merriweather Bold" pitchFamily="34" charset="0"/>
                <a:ea typeface="Merriweather Bold" pitchFamily="34" charset="-122"/>
                <a:cs typeface="Merriweather Bold" pitchFamily="34" charset="-120"/>
              </a:rPr>
              <a:t>Start Screen</a:t>
            </a:r>
            <a:endParaRPr lang="en-US" sz="3950" dirty="0"/>
          </a:p>
        </p:txBody>
      </p:sp>
      <p:sp>
        <p:nvSpPr>
          <p:cNvPr id="6" name="!!Text"/>
          <p:cNvSpPr/>
          <p:nvPr/>
        </p:nvSpPr>
        <p:spPr>
          <a:xfrm>
            <a:off x="5375077" y="1673066"/>
            <a:ext cx="4320064" cy="631865"/>
          </a:xfrm>
          <a:prstGeom prst="rect">
            <a:avLst/>
          </a:prstGeom>
          <a:noFill/>
          <a:ln/>
        </p:spPr>
        <p:txBody>
          <a:bodyPr wrap="none" lIns="0" tIns="0" rIns="0" bIns="0" rtlCol="0" anchor="t"/>
          <a:lstStyle/>
          <a:p>
            <a:pPr marL="0" indent="0">
              <a:lnSpc>
                <a:spcPts val="4950"/>
              </a:lnSpc>
              <a:buNone/>
            </a:pPr>
            <a:endParaRPr lang="en-US" sz="3950" dirty="0"/>
          </a:p>
        </p:txBody>
      </p:sp>
      <p:sp>
        <p:nvSpPr>
          <p:cNvPr id="7" name="!!Text"/>
          <p:cNvSpPr/>
          <p:nvPr/>
        </p:nvSpPr>
        <p:spPr>
          <a:xfrm>
            <a:off x="10107097" y="1673066"/>
            <a:ext cx="3605808" cy="631865"/>
          </a:xfrm>
          <a:prstGeom prst="rect">
            <a:avLst/>
          </a:prstGeom>
          <a:noFill/>
          <a:ln/>
        </p:spPr>
        <p:txBody>
          <a:bodyPr wrap="none" lIns="0" tIns="0" rIns="0" bIns="0" rtlCol="0" anchor="t"/>
          <a:lstStyle/>
          <a:p>
            <a:pPr marL="0" indent="0">
              <a:lnSpc>
                <a:spcPts val="4950"/>
              </a:lnSpc>
              <a:buNone/>
            </a:pPr>
            <a:r>
              <a:rPr lang="en-US" sz="3950" b="1" dirty="0">
                <a:solidFill>
                  <a:srgbClr val="403C4E"/>
                </a:solidFill>
                <a:latin typeface="Merriweather Bold" pitchFamily="34" charset="0"/>
                <a:ea typeface="Merriweather Bold" pitchFamily="34" charset="-122"/>
                <a:cs typeface="Merriweather Bold" pitchFamily="34" charset="-120"/>
              </a:rPr>
              <a:t>Create Screen</a:t>
            </a:r>
            <a:endParaRPr lang="en-US" sz="3950" dirty="0"/>
          </a:p>
        </p:txBody>
      </p:sp>
      <p:sp>
        <p:nvSpPr>
          <p:cNvPr id="8" name="Shape 6"/>
          <p:cNvSpPr/>
          <p:nvPr/>
        </p:nvSpPr>
        <p:spPr>
          <a:xfrm>
            <a:off x="715328" y="2433876"/>
            <a:ext cx="13199745" cy="5186720"/>
          </a:xfrm>
          <a:prstGeom prst="rect">
            <a:avLst/>
          </a:prstGeom>
          <a:solidFill>
            <a:srgbClr val="000000">
              <a:alpha val="4000"/>
            </a:srgbClr>
          </a:solidFill>
          <a:ln/>
        </p:spPr>
      </p:sp>
      <p:pic>
        <p:nvPicPr>
          <p:cNvPr id="9" name="!!Image" descr="preencoded.png"/>
          <p:cNvPicPr>
            <a:picLocks noChangeAspect="1"/>
          </p:cNvPicPr>
          <p:nvPr/>
        </p:nvPicPr>
        <p:blipFill>
          <a:blip r:embed="rId3"/>
          <a:stretch>
            <a:fillRect/>
          </a:stretch>
        </p:blipFill>
        <p:spPr>
          <a:xfrm>
            <a:off x="917734" y="2562820"/>
            <a:ext cx="2772489" cy="4928830"/>
          </a:xfrm>
          <a:prstGeom prst="rect">
            <a:avLst/>
          </a:prstGeom>
        </p:spPr>
      </p:pic>
      <p:pic>
        <p:nvPicPr>
          <p:cNvPr id="11" name="!!Image" descr="preencoded.png"/>
          <p:cNvPicPr>
            <a:picLocks noChangeAspect="1"/>
          </p:cNvPicPr>
          <p:nvPr/>
        </p:nvPicPr>
        <p:blipFill>
          <a:blip r:embed="rId4"/>
          <a:stretch>
            <a:fillRect/>
          </a:stretch>
        </p:blipFill>
        <p:spPr>
          <a:xfrm>
            <a:off x="10107097" y="2562820"/>
            <a:ext cx="2752249" cy="4892873"/>
          </a:xfrm>
          <a:prstGeom prst="rect">
            <a:avLst/>
          </a:prstGeom>
        </p:spPr>
      </p:pic>
      <p:pic>
        <p:nvPicPr>
          <p:cNvPr id="12" name="Picture 11">
            <a:extLst>
              <a:ext uri="{FF2B5EF4-FFF2-40B4-BE49-F238E27FC236}">
                <a16:creationId xmlns:a16="http://schemas.microsoft.com/office/drawing/2014/main" id="{A7C9C7FB-E1C2-AD1D-C1C1-D0FF54825C33}"/>
              </a:ext>
            </a:extLst>
          </p:cNvPr>
          <p:cNvPicPr>
            <a:picLocks noChangeAspect="1"/>
          </p:cNvPicPr>
          <p:nvPr/>
        </p:nvPicPr>
        <p:blipFill>
          <a:blip r:embed="rId5"/>
          <a:stretch>
            <a:fillRect/>
          </a:stretch>
        </p:blipFill>
        <p:spPr>
          <a:xfrm>
            <a:off x="13019970" y="-1836"/>
            <a:ext cx="1610430" cy="161043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F2FEDD-4D09-6855-76B6-313FCFCC4557}"/>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FFE2A1DA-C581-8D1A-1A58-D3379DD25C9F}"/>
              </a:ext>
            </a:extLst>
          </p:cNvPr>
          <p:cNvSpPr/>
          <p:nvPr/>
        </p:nvSpPr>
        <p:spPr>
          <a:xfrm>
            <a:off x="707708" y="601385"/>
            <a:ext cx="5055156" cy="631865"/>
          </a:xfrm>
          <a:prstGeom prst="rect">
            <a:avLst/>
          </a:prstGeom>
          <a:noFill/>
          <a:ln/>
        </p:spPr>
        <p:txBody>
          <a:bodyPr wrap="none" lIns="0" tIns="0" rIns="0" bIns="0" rtlCol="0" anchor="t"/>
          <a:lstStyle/>
          <a:p>
            <a:pPr marL="0" indent="0">
              <a:lnSpc>
                <a:spcPts val="4950"/>
              </a:lnSpc>
              <a:buNone/>
            </a:pPr>
            <a:endParaRPr lang="en-US" sz="3950" dirty="0"/>
          </a:p>
        </p:txBody>
      </p:sp>
      <p:sp>
        <p:nvSpPr>
          <p:cNvPr id="3" name="Shape 1">
            <a:extLst>
              <a:ext uri="{FF2B5EF4-FFF2-40B4-BE49-F238E27FC236}">
                <a16:creationId xmlns:a16="http://schemas.microsoft.com/office/drawing/2014/main" id="{9EE0D9B9-5122-F513-1469-4E6A07813DC8}"/>
              </a:ext>
            </a:extLst>
          </p:cNvPr>
          <p:cNvSpPr/>
          <p:nvPr/>
        </p:nvSpPr>
        <p:spPr>
          <a:xfrm>
            <a:off x="707708" y="1536502"/>
            <a:ext cx="13214985" cy="6091714"/>
          </a:xfrm>
          <a:prstGeom prst="roundRect">
            <a:avLst>
              <a:gd name="adj" fmla="val 1394"/>
            </a:avLst>
          </a:prstGeom>
          <a:noFill/>
          <a:ln w="7620">
            <a:solidFill>
              <a:srgbClr val="000000">
                <a:alpha val="8000"/>
              </a:srgbClr>
            </a:solidFill>
            <a:prstDash val="solid"/>
          </a:ln>
        </p:spPr>
      </p:sp>
      <p:sp>
        <p:nvSpPr>
          <p:cNvPr id="4" name="Shape 2">
            <a:extLst>
              <a:ext uri="{FF2B5EF4-FFF2-40B4-BE49-F238E27FC236}">
                <a16:creationId xmlns:a16="http://schemas.microsoft.com/office/drawing/2014/main" id="{939591FF-5592-AF1F-4602-2331396B1746}"/>
              </a:ext>
            </a:extLst>
          </p:cNvPr>
          <p:cNvSpPr/>
          <p:nvPr/>
        </p:nvSpPr>
        <p:spPr>
          <a:xfrm>
            <a:off x="715328" y="1544122"/>
            <a:ext cx="13199745" cy="889754"/>
          </a:xfrm>
          <a:prstGeom prst="rect">
            <a:avLst/>
          </a:prstGeom>
          <a:solidFill>
            <a:srgbClr val="FFFFFF">
              <a:alpha val="4000"/>
            </a:srgbClr>
          </a:solidFill>
          <a:ln/>
        </p:spPr>
      </p:sp>
      <p:sp>
        <p:nvSpPr>
          <p:cNvPr id="5" name="!!Text">
            <a:extLst>
              <a:ext uri="{FF2B5EF4-FFF2-40B4-BE49-F238E27FC236}">
                <a16:creationId xmlns:a16="http://schemas.microsoft.com/office/drawing/2014/main" id="{93AFB735-88A9-38D6-9DB5-C37B3A6B504A}"/>
              </a:ext>
            </a:extLst>
          </p:cNvPr>
          <p:cNvSpPr/>
          <p:nvPr/>
        </p:nvSpPr>
        <p:spPr>
          <a:xfrm>
            <a:off x="917734" y="1673066"/>
            <a:ext cx="4045387" cy="631865"/>
          </a:xfrm>
          <a:prstGeom prst="rect">
            <a:avLst/>
          </a:prstGeom>
          <a:noFill/>
          <a:ln/>
        </p:spPr>
        <p:txBody>
          <a:bodyPr wrap="none" lIns="0" tIns="0" rIns="0" bIns="0" rtlCol="0" anchor="t"/>
          <a:lstStyle/>
          <a:p>
            <a:pPr marL="0" indent="0">
              <a:lnSpc>
                <a:spcPts val="4950"/>
              </a:lnSpc>
              <a:buNone/>
            </a:pPr>
            <a:r>
              <a:rPr lang="en-US" sz="3950" b="1" dirty="0">
                <a:solidFill>
                  <a:srgbClr val="403C4E"/>
                </a:solidFill>
                <a:latin typeface="Merriweather Bold" pitchFamily="34" charset="0"/>
                <a:ea typeface="Merriweather Bold" pitchFamily="34" charset="-122"/>
                <a:cs typeface="Merriweather Bold" pitchFamily="34" charset="-120"/>
              </a:rPr>
              <a:t>Login Screen</a:t>
            </a:r>
            <a:endParaRPr lang="en-US" sz="3950" dirty="0"/>
          </a:p>
        </p:txBody>
      </p:sp>
      <p:sp>
        <p:nvSpPr>
          <p:cNvPr id="6" name="!!Text">
            <a:extLst>
              <a:ext uri="{FF2B5EF4-FFF2-40B4-BE49-F238E27FC236}">
                <a16:creationId xmlns:a16="http://schemas.microsoft.com/office/drawing/2014/main" id="{A7FC10DD-E65D-702C-EEA3-AC1A15CD1E25}"/>
              </a:ext>
            </a:extLst>
          </p:cNvPr>
          <p:cNvSpPr/>
          <p:nvPr/>
        </p:nvSpPr>
        <p:spPr>
          <a:xfrm>
            <a:off x="5375077" y="1673066"/>
            <a:ext cx="4320064" cy="631865"/>
          </a:xfrm>
          <a:prstGeom prst="rect">
            <a:avLst/>
          </a:prstGeom>
          <a:noFill/>
          <a:ln/>
        </p:spPr>
        <p:txBody>
          <a:bodyPr wrap="none" lIns="0" tIns="0" rIns="0" bIns="0" rtlCol="0" anchor="t"/>
          <a:lstStyle/>
          <a:p>
            <a:pPr marL="0" indent="0">
              <a:lnSpc>
                <a:spcPts val="4950"/>
              </a:lnSpc>
              <a:buNone/>
            </a:pPr>
            <a:r>
              <a:rPr lang="en-US" sz="3950" b="1" dirty="0">
                <a:solidFill>
                  <a:srgbClr val="403C4E"/>
                </a:solidFill>
                <a:latin typeface="Merriweather Bold" pitchFamily="34" charset="0"/>
                <a:ea typeface="Merriweather Bold" pitchFamily="34" charset="-122"/>
                <a:cs typeface="Merriweather Bold" pitchFamily="34" charset="-120"/>
              </a:rPr>
              <a:t>Home Screen</a:t>
            </a:r>
            <a:endParaRPr lang="en-US" sz="3950" dirty="0"/>
          </a:p>
        </p:txBody>
      </p:sp>
      <p:sp>
        <p:nvSpPr>
          <p:cNvPr id="7" name="!!Text">
            <a:extLst>
              <a:ext uri="{FF2B5EF4-FFF2-40B4-BE49-F238E27FC236}">
                <a16:creationId xmlns:a16="http://schemas.microsoft.com/office/drawing/2014/main" id="{A21CDBFC-9A5E-AEEF-0C8C-858C3C64AFC9}"/>
              </a:ext>
            </a:extLst>
          </p:cNvPr>
          <p:cNvSpPr/>
          <p:nvPr/>
        </p:nvSpPr>
        <p:spPr>
          <a:xfrm>
            <a:off x="10107097" y="1673066"/>
            <a:ext cx="3605808" cy="631865"/>
          </a:xfrm>
          <a:prstGeom prst="rect">
            <a:avLst/>
          </a:prstGeom>
          <a:noFill/>
          <a:ln/>
        </p:spPr>
        <p:txBody>
          <a:bodyPr wrap="none" lIns="0" tIns="0" rIns="0" bIns="0" rtlCol="0" anchor="t"/>
          <a:lstStyle/>
          <a:p>
            <a:pPr marL="0" indent="0">
              <a:lnSpc>
                <a:spcPts val="4950"/>
              </a:lnSpc>
              <a:buNone/>
            </a:pPr>
            <a:r>
              <a:rPr lang="en-US" sz="3950" b="1" dirty="0">
                <a:solidFill>
                  <a:srgbClr val="403C4E"/>
                </a:solidFill>
                <a:latin typeface="Merriweather Bold" pitchFamily="34" charset="0"/>
                <a:ea typeface="Merriweather Bold" pitchFamily="34" charset="-122"/>
                <a:cs typeface="Merriweather Bold" pitchFamily="34" charset="-120"/>
              </a:rPr>
              <a:t>Home Screen</a:t>
            </a:r>
            <a:endParaRPr lang="en-US" sz="3950" dirty="0"/>
          </a:p>
        </p:txBody>
      </p:sp>
      <p:sp>
        <p:nvSpPr>
          <p:cNvPr id="8" name="Shape 6">
            <a:extLst>
              <a:ext uri="{FF2B5EF4-FFF2-40B4-BE49-F238E27FC236}">
                <a16:creationId xmlns:a16="http://schemas.microsoft.com/office/drawing/2014/main" id="{CDB3B638-00F1-3A39-4073-BF035D0FDCF1}"/>
              </a:ext>
            </a:extLst>
          </p:cNvPr>
          <p:cNvSpPr/>
          <p:nvPr/>
        </p:nvSpPr>
        <p:spPr>
          <a:xfrm>
            <a:off x="715328" y="2433876"/>
            <a:ext cx="13199745" cy="5186720"/>
          </a:xfrm>
          <a:prstGeom prst="rect">
            <a:avLst/>
          </a:prstGeom>
          <a:solidFill>
            <a:srgbClr val="000000">
              <a:alpha val="4000"/>
            </a:srgbClr>
          </a:solidFill>
          <a:ln/>
        </p:spPr>
      </p:sp>
      <p:pic>
        <p:nvPicPr>
          <p:cNvPr id="9" name="!!Image">
            <a:extLst>
              <a:ext uri="{FF2B5EF4-FFF2-40B4-BE49-F238E27FC236}">
                <a16:creationId xmlns:a16="http://schemas.microsoft.com/office/drawing/2014/main" id="{280CF923-C9FB-FA44-7BBF-49A72E0EFA0E}"/>
              </a:ext>
            </a:extLst>
          </p:cNvPr>
          <p:cNvPicPr>
            <a:picLocks noChangeAspect="1"/>
          </p:cNvPicPr>
          <p:nvPr/>
        </p:nvPicPr>
        <p:blipFill>
          <a:blip r:embed="rId3"/>
          <a:srcRect/>
          <a:stretch/>
        </p:blipFill>
        <p:spPr>
          <a:xfrm>
            <a:off x="917745" y="2562820"/>
            <a:ext cx="2772466" cy="4928830"/>
          </a:xfrm>
          <a:prstGeom prst="rect">
            <a:avLst/>
          </a:prstGeom>
        </p:spPr>
      </p:pic>
      <p:pic>
        <p:nvPicPr>
          <p:cNvPr id="10" name="!!Image">
            <a:extLst>
              <a:ext uri="{FF2B5EF4-FFF2-40B4-BE49-F238E27FC236}">
                <a16:creationId xmlns:a16="http://schemas.microsoft.com/office/drawing/2014/main" id="{798436DB-193D-D5F4-3C42-C961EA150680}"/>
              </a:ext>
            </a:extLst>
          </p:cNvPr>
          <p:cNvPicPr>
            <a:picLocks noChangeAspect="1"/>
          </p:cNvPicPr>
          <p:nvPr/>
        </p:nvPicPr>
        <p:blipFill>
          <a:blip r:embed="rId4"/>
          <a:srcRect/>
          <a:stretch/>
        </p:blipFill>
        <p:spPr>
          <a:xfrm>
            <a:off x="5375088" y="2568819"/>
            <a:ext cx="2772466" cy="4928830"/>
          </a:xfrm>
          <a:prstGeom prst="rect">
            <a:avLst/>
          </a:prstGeom>
        </p:spPr>
      </p:pic>
      <p:pic>
        <p:nvPicPr>
          <p:cNvPr id="11" name="!!Image">
            <a:extLst>
              <a:ext uri="{FF2B5EF4-FFF2-40B4-BE49-F238E27FC236}">
                <a16:creationId xmlns:a16="http://schemas.microsoft.com/office/drawing/2014/main" id="{DC9D9A59-C288-A85F-95C7-CF5A44A202CD}"/>
              </a:ext>
            </a:extLst>
          </p:cNvPr>
          <p:cNvPicPr>
            <a:picLocks noChangeAspect="1"/>
          </p:cNvPicPr>
          <p:nvPr/>
        </p:nvPicPr>
        <p:blipFill>
          <a:blip r:embed="rId5"/>
          <a:srcRect/>
          <a:stretch/>
        </p:blipFill>
        <p:spPr>
          <a:xfrm>
            <a:off x="10107101" y="2562820"/>
            <a:ext cx="2752241" cy="4892873"/>
          </a:xfrm>
          <a:prstGeom prst="rect">
            <a:avLst/>
          </a:prstGeom>
        </p:spPr>
      </p:pic>
      <p:pic>
        <p:nvPicPr>
          <p:cNvPr id="12" name="Picture 11">
            <a:extLst>
              <a:ext uri="{FF2B5EF4-FFF2-40B4-BE49-F238E27FC236}">
                <a16:creationId xmlns:a16="http://schemas.microsoft.com/office/drawing/2014/main" id="{3E024C00-1AE6-518C-4613-96E8DB45EC66}"/>
              </a:ext>
            </a:extLst>
          </p:cNvPr>
          <p:cNvPicPr>
            <a:picLocks noChangeAspect="1"/>
          </p:cNvPicPr>
          <p:nvPr/>
        </p:nvPicPr>
        <p:blipFill>
          <a:blip r:embed="rId6"/>
          <a:stretch>
            <a:fillRect/>
          </a:stretch>
        </p:blipFill>
        <p:spPr>
          <a:xfrm>
            <a:off x="13019970" y="-1836"/>
            <a:ext cx="1610430" cy="1610430"/>
          </a:xfrm>
          <a:prstGeom prst="rect">
            <a:avLst/>
          </a:prstGeom>
        </p:spPr>
      </p:pic>
    </p:spTree>
    <p:extLst>
      <p:ext uri="{BB962C8B-B14F-4D97-AF65-F5344CB8AC3E}">
        <p14:creationId xmlns:p14="http://schemas.microsoft.com/office/powerpoint/2010/main" val="1301685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571976" y="449461"/>
            <a:ext cx="4086106" cy="510778"/>
          </a:xfrm>
          <a:prstGeom prst="rect">
            <a:avLst/>
          </a:prstGeom>
          <a:noFill/>
          <a:ln/>
        </p:spPr>
        <p:txBody>
          <a:bodyPr wrap="none" lIns="0" tIns="0" rIns="0" bIns="0" rtlCol="0" anchor="t"/>
          <a:lstStyle/>
          <a:p>
            <a:pPr marL="0" indent="0">
              <a:lnSpc>
                <a:spcPts val="4000"/>
              </a:lnSpc>
              <a:buNone/>
            </a:pPr>
            <a:endParaRPr lang="en-US" sz="3200" dirty="0"/>
          </a:p>
        </p:txBody>
      </p:sp>
      <p:sp>
        <p:nvSpPr>
          <p:cNvPr id="3" name="Shape 1"/>
          <p:cNvSpPr/>
          <p:nvPr/>
        </p:nvSpPr>
        <p:spPr>
          <a:xfrm>
            <a:off x="571976" y="1287066"/>
            <a:ext cx="13486448" cy="6501527"/>
          </a:xfrm>
          <a:prstGeom prst="roundRect">
            <a:avLst>
              <a:gd name="adj" fmla="val 1056"/>
            </a:avLst>
          </a:prstGeom>
          <a:noFill/>
          <a:ln w="7620">
            <a:solidFill>
              <a:srgbClr val="000000">
                <a:alpha val="8000"/>
              </a:srgbClr>
            </a:solidFill>
            <a:prstDash val="solid"/>
          </a:ln>
        </p:spPr>
      </p:sp>
      <p:sp>
        <p:nvSpPr>
          <p:cNvPr id="4" name="Shape 2"/>
          <p:cNvSpPr/>
          <p:nvPr/>
        </p:nvSpPr>
        <p:spPr>
          <a:xfrm>
            <a:off x="579596" y="1294686"/>
            <a:ext cx="13471208" cy="721995"/>
          </a:xfrm>
          <a:prstGeom prst="rect">
            <a:avLst/>
          </a:prstGeom>
          <a:solidFill>
            <a:srgbClr val="FFFFFF">
              <a:alpha val="4000"/>
            </a:srgbClr>
          </a:solidFill>
          <a:ln/>
        </p:spPr>
      </p:sp>
      <p:sp>
        <p:nvSpPr>
          <p:cNvPr id="5" name="!!Text"/>
          <p:cNvSpPr/>
          <p:nvPr/>
        </p:nvSpPr>
        <p:spPr>
          <a:xfrm>
            <a:off x="742950" y="1400294"/>
            <a:ext cx="4086106" cy="510778"/>
          </a:xfrm>
          <a:prstGeom prst="rect">
            <a:avLst/>
          </a:prstGeom>
          <a:noFill/>
          <a:ln/>
        </p:spPr>
        <p:txBody>
          <a:bodyPr wrap="none" lIns="0" tIns="0" rIns="0" bIns="0" rtlCol="0" anchor="t"/>
          <a:lstStyle/>
          <a:p>
            <a:pPr marL="0" indent="0">
              <a:lnSpc>
                <a:spcPts val="4000"/>
              </a:lnSpc>
              <a:buNone/>
            </a:pPr>
            <a:r>
              <a:rPr lang="en-US" sz="3200" b="1" dirty="0">
                <a:solidFill>
                  <a:srgbClr val="403C4E"/>
                </a:solidFill>
                <a:latin typeface="Merriweather Bold" pitchFamily="34" charset="0"/>
                <a:ea typeface="Merriweather Bold" pitchFamily="34" charset="-122"/>
                <a:cs typeface="Merriweather Bold" pitchFamily="34" charset="-120"/>
              </a:rPr>
              <a:t>profile Screen</a:t>
            </a:r>
            <a:endParaRPr lang="en-US" sz="3200" dirty="0"/>
          </a:p>
        </p:txBody>
      </p:sp>
      <p:sp>
        <p:nvSpPr>
          <p:cNvPr id="6" name="!!Text"/>
          <p:cNvSpPr/>
          <p:nvPr/>
        </p:nvSpPr>
        <p:spPr>
          <a:xfrm>
            <a:off x="7482364" y="1400294"/>
            <a:ext cx="4086106" cy="510778"/>
          </a:xfrm>
          <a:prstGeom prst="rect">
            <a:avLst/>
          </a:prstGeom>
          <a:noFill/>
          <a:ln/>
        </p:spPr>
        <p:txBody>
          <a:bodyPr wrap="none" lIns="0" tIns="0" rIns="0" bIns="0" rtlCol="0" anchor="t"/>
          <a:lstStyle/>
          <a:p>
            <a:pPr marL="0" indent="0">
              <a:lnSpc>
                <a:spcPts val="4000"/>
              </a:lnSpc>
              <a:buNone/>
            </a:pPr>
            <a:endParaRPr lang="en-US" sz="3200" dirty="0"/>
          </a:p>
        </p:txBody>
      </p:sp>
      <p:sp>
        <p:nvSpPr>
          <p:cNvPr id="7" name="Shape 5"/>
          <p:cNvSpPr/>
          <p:nvPr/>
        </p:nvSpPr>
        <p:spPr>
          <a:xfrm>
            <a:off x="579596" y="2016681"/>
            <a:ext cx="13471208" cy="5764292"/>
          </a:xfrm>
          <a:prstGeom prst="rect">
            <a:avLst/>
          </a:prstGeom>
          <a:solidFill>
            <a:srgbClr val="000000">
              <a:alpha val="4000"/>
            </a:srgbClr>
          </a:solidFill>
          <a:ln/>
        </p:spPr>
      </p:sp>
      <p:pic>
        <p:nvPicPr>
          <p:cNvPr id="8" name="!!Image"/>
          <p:cNvPicPr>
            <a:picLocks noChangeAspect="1"/>
          </p:cNvPicPr>
          <p:nvPr/>
        </p:nvPicPr>
        <p:blipFill>
          <a:blip r:embed="rId3"/>
          <a:srcRect/>
          <a:stretch/>
        </p:blipFill>
        <p:spPr>
          <a:xfrm>
            <a:off x="742950" y="2122289"/>
            <a:ext cx="3123604" cy="5553075"/>
          </a:xfrm>
          <a:prstGeom prst="rect">
            <a:avLst/>
          </a:prstGeom>
        </p:spPr>
      </p:pic>
      <p:pic>
        <p:nvPicPr>
          <p:cNvPr id="10" name="Picture 9">
            <a:extLst>
              <a:ext uri="{FF2B5EF4-FFF2-40B4-BE49-F238E27FC236}">
                <a16:creationId xmlns:a16="http://schemas.microsoft.com/office/drawing/2014/main" id="{9CC726D3-A2F2-FFAD-17E3-F708A499D185}"/>
              </a:ext>
            </a:extLst>
          </p:cNvPr>
          <p:cNvPicPr>
            <a:picLocks noChangeAspect="1"/>
          </p:cNvPicPr>
          <p:nvPr/>
        </p:nvPicPr>
        <p:blipFill>
          <a:blip r:embed="rId4"/>
          <a:stretch>
            <a:fillRect/>
          </a:stretch>
        </p:blipFill>
        <p:spPr>
          <a:xfrm>
            <a:off x="12679511" y="-39817"/>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914400"/>
          </a:xfrm>
          <a:prstGeom prst="rect">
            <a:avLst/>
          </a:prstGeom>
          <a:noFill/>
        </p:spPr>
        <p:txBody>
          <a:bodyPr wrap="none">
            <a:spAutoFit/>
          </a:bodyPr>
          <a:lstStyle/>
          <a:p>
            <a:pPr>
              <a:defRPr sz="3200" b="1"/>
            </a:pPr>
            <a:r>
              <a:t>Team Contributions</a:t>
            </a:r>
          </a:p>
        </p:txBody>
      </p:sp>
      <p:sp>
        <p:nvSpPr>
          <p:cNvPr id="3" name="TextBox 2"/>
          <p:cNvSpPr txBox="1"/>
          <p:nvPr/>
        </p:nvSpPr>
        <p:spPr>
          <a:xfrm>
            <a:off x="731520" y="1188720"/>
            <a:ext cx="7597080" cy="5293757"/>
          </a:xfrm>
          <a:prstGeom prst="rect">
            <a:avLst/>
          </a:prstGeom>
          <a:noFill/>
        </p:spPr>
        <p:txBody>
          <a:bodyPr wrap="none">
            <a:spAutoFit/>
          </a:bodyPr>
          <a:lstStyle/>
          <a:p>
            <a:endParaRPr dirty="0"/>
          </a:p>
          <a:p>
            <a:pPr>
              <a:spcAft>
                <a:spcPts val="1200"/>
              </a:spcAft>
              <a:defRPr sz="2000"/>
            </a:pPr>
            <a:r>
              <a:rPr dirty="0"/>
              <a:t>• Fares Ayman Khalil</a:t>
            </a:r>
            <a:r>
              <a:rPr dirty="0" smtClean="0"/>
              <a:t>:</a:t>
            </a:r>
            <a:endParaRPr lang="en-US" dirty="0" smtClean="0"/>
          </a:p>
          <a:p>
            <a:pPr>
              <a:spcAft>
                <a:spcPts val="1200"/>
              </a:spcAft>
              <a:defRPr sz="2000"/>
            </a:pPr>
            <a:r>
              <a:rPr lang="en-US" dirty="0" smtClean="0"/>
              <a:t>Role</a:t>
            </a:r>
            <a:r>
              <a:rPr lang="en-US" dirty="0"/>
              <a:t>: Team Lead &amp; Backend </a:t>
            </a:r>
            <a:r>
              <a:rPr lang="en-US" dirty="0" smtClean="0"/>
              <a:t>Developer</a:t>
            </a:r>
          </a:p>
          <a:p>
            <a:pPr>
              <a:spcAft>
                <a:spcPts val="1200"/>
              </a:spcAft>
              <a:defRPr sz="2000"/>
            </a:pPr>
            <a:r>
              <a:rPr lang="en-US" dirty="0" smtClean="0"/>
              <a:t>Email</a:t>
            </a:r>
            <a:r>
              <a:rPr lang="en-US" dirty="0"/>
              <a:t>: </a:t>
            </a:r>
            <a:r>
              <a:rPr lang="en-US" dirty="0" smtClean="0">
                <a:hlinkClick r:id="rId2"/>
              </a:rPr>
              <a:t>faressaymann@gmail.com</a:t>
            </a:r>
            <a:endParaRPr lang="en-US" dirty="0" smtClean="0"/>
          </a:p>
          <a:p>
            <a:pPr>
              <a:spcAft>
                <a:spcPts val="1200"/>
              </a:spcAft>
              <a:defRPr sz="2000"/>
            </a:pPr>
            <a:r>
              <a:rPr lang="en-US" dirty="0" smtClean="0"/>
              <a:t>Bio</a:t>
            </a:r>
            <a:r>
              <a:rPr lang="en-US" dirty="0"/>
              <a:t>: Passionate about coding and crafting smooth</a:t>
            </a:r>
            <a:r>
              <a:rPr lang="en-US" dirty="0" smtClean="0"/>
              <a:t>,</a:t>
            </a:r>
          </a:p>
          <a:p>
            <a:pPr>
              <a:spcAft>
                <a:spcPts val="1200"/>
              </a:spcAft>
              <a:defRPr sz="2000"/>
            </a:pPr>
            <a:r>
              <a:rPr lang="en-US" dirty="0" smtClean="0"/>
              <a:t>reliable </a:t>
            </a:r>
            <a:r>
              <a:rPr lang="en-US" dirty="0"/>
              <a:t>backend systems that make learning easy and </a:t>
            </a:r>
            <a:r>
              <a:rPr lang="en-US" dirty="0" smtClean="0"/>
              <a:t>fun.</a:t>
            </a:r>
          </a:p>
          <a:p>
            <a:pPr>
              <a:spcAft>
                <a:spcPts val="1200"/>
              </a:spcAft>
              <a:defRPr sz="2000"/>
            </a:pPr>
            <a:endParaRPr lang="en-US" dirty="0" smtClean="0"/>
          </a:p>
          <a:p>
            <a:pPr>
              <a:spcAft>
                <a:spcPts val="1200"/>
              </a:spcAft>
              <a:defRPr sz="2000"/>
            </a:pPr>
            <a:endParaRPr dirty="0"/>
          </a:p>
          <a:p>
            <a:pPr>
              <a:spcAft>
                <a:spcPts val="1200"/>
              </a:spcAft>
              <a:defRPr sz="2000"/>
            </a:pPr>
            <a:r>
              <a:rPr dirty="0"/>
              <a:t>• </a:t>
            </a:r>
            <a:r>
              <a:rPr dirty="0" err="1"/>
              <a:t>Hasnaa</a:t>
            </a:r>
            <a:r>
              <a:rPr dirty="0"/>
              <a:t> </a:t>
            </a:r>
            <a:r>
              <a:rPr dirty="0" err="1"/>
              <a:t>Hesham</a:t>
            </a:r>
            <a:r>
              <a:rPr dirty="0"/>
              <a:t> </a:t>
            </a:r>
            <a:r>
              <a:rPr dirty="0" err="1"/>
              <a:t>Kassab</a:t>
            </a:r>
            <a:r>
              <a:rPr dirty="0" smtClean="0"/>
              <a:t>:</a:t>
            </a:r>
            <a:endParaRPr lang="en-US" dirty="0" smtClean="0"/>
          </a:p>
          <a:p>
            <a:pPr>
              <a:spcAft>
                <a:spcPts val="1200"/>
              </a:spcAft>
              <a:defRPr sz="2000"/>
            </a:pPr>
            <a:r>
              <a:rPr lang="en-US" dirty="0" smtClean="0"/>
              <a:t>Role</a:t>
            </a:r>
            <a:r>
              <a:rPr lang="en-US" dirty="0"/>
              <a:t>: Flutter </a:t>
            </a:r>
            <a:r>
              <a:rPr lang="en-US" dirty="0" smtClean="0"/>
              <a:t>Developer</a:t>
            </a:r>
          </a:p>
          <a:p>
            <a:pPr>
              <a:spcAft>
                <a:spcPts val="1200"/>
              </a:spcAft>
              <a:defRPr sz="2000"/>
            </a:pPr>
            <a:r>
              <a:rPr lang="en-US" dirty="0" smtClean="0"/>
              <a:t>Email</a:t>
            </a:r>
            <a:r>
              <a:rPr lang="en-US" dirty="0"/>
              <a:t>: </a:t>
            </a:r>
            <a:r>
              <a:rPr lang="en-US" dirty="0" smtClean="0">
                <a:hlinkClick r:id="rId3"/>
              </a:rPr>
              <a:t>member4@example.com</a:t>
            </a:r>
            <a:endParaRPr lang="en-US" dirty="0" smtClean="0"/>
          </a:p>
          <a:p>
            <a:pPr>
              <a:spcAft>
                <a:spcPts val="1200"/>
              </a:spcAft>
              <a:defRPr sz="2000"/>
            </a:pPr>
            <a:r>
              <a:rPr lang="en-US" dirty="0" smtClean="0"/>
              <a:t>Bio</a:t>
            </a:r>
            <a:r>
              <a:rPr lang="en-US" dirty="0"/>
              <a:t>: Designs responsive Flutter UI and connects frontend with backend</a:t>
            </a:r>
            <a:r>
              <a:rPr lang="en-US" dirty="0" smtClean="0"/>
              <a:t>.</a:t>
            </a:r>
            <a:endParaRPr lang="ar-EG" dirty="0" smtClean="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72055" y="974616"/>
            <a:ext cx="7315200" cy="4555093"/>
          </a:xfrm>
          <a:prstGeom prst="rect">
            <a:avLst/>
          </a:prstGeom>
        </p:spPr>
        <p:txBody>
          <a:bodyPr>
            <a:spAutoFit/>
          </a:bodyPr>
          <a:lstStyle/>
          <a:p>
            <a:pPr>
              <a:spcAft>
                <a:spcPts val="1200"/>
              </a:spcAft>
              <a:defRPr sz="2000"/>
            </a:pPr>
            <a:r>
              <a:rPr lang="en-US" dirty="0"/>
              <a:t>• Sara Mohamed </a:t>
            </a:r>
            <a:r>
              <a:rPr lang="en-US" dirty="0" err="1"/>
              <a:t>Eisa</a:t>
            </a:r>
            <a:endParaRPr lang="en-US" dirty="0"/>
          </a:p>
          <a:p>
            <a:pPr>
              <a:spcAft>
                <a:spcPts val="1200"/>
              </a:spcAft>
              <a:defRPr sz="2000"/>
            </a:pPr>
            <a:r>
              <a:rPr lang="en-US" dirty="0"/>
              <a:t>Role: Flutter Developer</a:t>
            </a:r>
          </a:p>
          <a:p>
            <a:pPr>
              <a:spcAft>
                <a:spcPts val="1200"/>
              </a:spcAft>
              <a:defRPr sz="2000"/>
            </a:pPr>
            <a:r>
              <a:rPr lang="en-US" dirty="0"/>
              <a:t>Email: </a:t>
            </a:r>
            <a:r>
              <a:rPr lang="en-US" dirty="0">
                <a:hlinkClick r:id="rId2"/>
              </a:rPr>
              <a:t>member3@example.com</a:t>
            </a:r>
            <a:endParaRPr lang="en-US" dirty="0"/>
          </a:p>
          <a:p>
            <a:pPr>
              <a:spcAft>
                <a:spcPts val="1200"/>
              </a:spcAft>
              <a:defRPr sz="2000"/>
            </a:pPr>
            <a:r>
              <a:rPr lang="en-US" dirty="0"/>
              <a:t>Bio: Specialized in Flutter app navigation and state management</a:t>
            </a:r>
            <a:r>
              <a:rPr lang="en-US" dirty="0" smtClean="0"/>
              <a:t>.</a:t>
            </a:r>
          </a:p>
          <a:p>
            <a:pPr>
              <a:spcAft>
                <a:spcPts val="1200"/>
              </a:spcAft>
              <a:defRPr sz="2000"/>
            </a:pPr>
            <a:endParaRPr lang="en-US" dirty="0"/>
          </a:p>
          <a:p>
            <a:pPr>
              <a:spcAft>
                <a:spcPts val="1200"/>
              </a:spcAft>
              <a:defRPr sz="2000"/>
            </a:pPr>
            <a:endParaRPr lang="en-US" dirty="0"/>
          </a:p>
          <a:p>
            <a:pPr>
              <a:spcAft>
                <a:spcPts val="1200"/>
              </a:spcAft>
              <a:defRPr sz="2000"/>
            </a:pPr>
            <a:r>
              <a:rPr lang="en-US" dirty="0"/>
              <a:t>• Mohamed Said</a:t>
            </a:r>
          </a:p>
          <a:p>
            <a:pPr>
              <a:spcAft>
                <a:spcPts val="1200"/>
              </a:spcAft>
              <a:defRPr sz="2000"/>
            </a:pPr>
            <a:r>
              <a:rPr lang="en-US" dirty="0"/>
              <a:t>Role: Flutter Developer</a:t>
            </a:r>
          </a:p>
          <a:p>
            <a:pPr>
              <a:spcAft>
                <a:spcPts val="1200"/>
              </a:spcAft>
              <a:defRPr sz="2000"/>
            </a:pPr>
            <a:r>
              <a:rPr lang="en-US" dirty="0"/>
              <a:t>Email: </a:t>
            </a:r>
            <a:r>
              <a:rPr lang="en-US" dirty="0">
                <a:hlinkClick r:id="rId3"/>
              </a:rPr>
              <a:t>member2@example.com</a:t>
            </a:r>
            <a:endParaRPr lang="en-US" dirty="0"/>
          </a:p>
          <a:p>
            <a:pPr>
              <a:spcAft>
                <a:spcPts val="1200"/>
              </a:spcAft>
              <a:defRPr sz="2000"/>
            </a:pPr>
            <a:r>
              <a:rPr lang="en-US" dirty="0"/>
              <a:t>Bio: Handles API integration and frontend testing in Flutter.</a:t>
            </a:r>
            <a:endParaRPr lang="en-US" dirty="0"/>
          </a:p>
        </p:txBody>
      </p:sp>
    </p:spTree>
    <p:extLst>
      <p:ext uri="{BB962C8B-B14F-4D97-AF65-F5344CB8AC3E}">
        <p14:creationId xmlns:p14="http://schemas.microsoft.com/office/powerpoint/2010/main" val="4283732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2"/>
          <a:stretch>
            <a:fillRect/>
          </a:stretch>
        </p:blipFill>
        <p:spPr>
          <a:xfrm>
            <a:off x="0" y="0"/>
            <a:ext cx="14630400" cy="2577584"/>
          </a:xfrm>
          <a:prstGeom prst="rect">
            <a:avLst/>
          </a:prstGeom>
        </p:spPr>
      </p:pic>
      <p:sp>
        <p:nvSpPr>
          <p:cNvPr id="3" name="!!Text"/>
          <p:cNvSpPr/>
          <p:nvPr/>
        </p:nvSpPr>
        <p:spPr>
          <a:xfrm>
            <a:off x="721638" y="3145869"/>
            <a:ext cx="5155168" cy="644366"/>
          </a:xfrm>
          <a:prstGeom prst="rect">
            <a:avLst/>
          </a:prstGeom>
          <a:noFill/>
          <a:ln/>
        </p:spPr>
        <p:txBody>
          <a:bodyPr wrap="none" lIns="0" tIns="0" rIns="0" bIns="0" rtlCol="0" anchor="t"/>
          <a:lstStyle/>
          <a:p>
            <a:pPr marL="0" indent="0">
              <a:lnSpc>
                <a:spcPts val="5050"/>
              </a:lnSpc>
              <a:buNone/>
            </a:pPr>
            <a:r>
              <a:rPr lang="en-US" sz="4050" b="1" dirty="0">
                <a:solidFill>
                  <a:srgbClr val="403C4E"/>
                </a:solidFill>
                <a:latin typeface="Merriweather Bold" pitchFamily="34" charset="0"/>
                <a:ea typeface="Merriweather Bold" pitchFamily="34" charset="-122"/>
                <a:cs typeface="Merriweather Bold" pitchFamily="34" charset="-120"/>
              </a:rPr>
              <a:t>Our Team </a:t>
            </a:r>
            <a:endParaRPr lang="en-US" sz="4050" dirty="0"/>
          </a:p>
        </p:txBody>
      </p:sp>
      <p:sp>
        <p:nvSpPr>
          <p:cNvPr id="4" name="Text 1"/>
          <p:cNvSpPr/>
          <p:nvPr/>
        </p:nvSpPr>
        <p:spPr>
          <a:xfrm>
            <a:off x="721638" y="4099441"/>
            <a:ext cx="13187124" cy="329922"/>
          </a:xfrm>
          <a:prstGeom prst="rect">
            <a:avLst/>
          </a:prstGeom>
          <a:noFill/>
          <a:ln/>
        </p:spPr>
        <p:txBody>
          <a:bodyPr wrap="none" lIns="0" tIns="0" rIns="0" bIns="0" rtlCol="0" anchor="t"/>
          <a:lstStyle/>
          <a:p>
            <a:pPr marL="342900" indent="-342900" algn="l">
              <a:lnSpc>
                <a:spcPts val="2550"/>
              </a:lnSpc>
              <a:buSzPct val="100000"/>
              <a:buChar char="•"/>
            </a:pPr>
            <a:r>
              <a:rPr lang="en-US" sz="1600" b="1" dirty="0">
                <a:solidFill>
                  <a:srgbClr val="000000"/>
                </a:solidFill>
                <a:latin typeface="Open Sans" pitchFamily="34" charset="0"/>
                <a:ea typeface="Open Sans" pitchFamily="34" charset="-122"/>
                <a:cs typeface="Open Sans" pitchFamily="34" charset="-120"/>
              </a:rPr>
              <a:t>Fares Ayman Khalil</a:t>
            </a:r>
            <a:endParaRPr lang="en-US" sz="1600" dirty="0"/>
          </a:p>
        </p:txBody>
      </p:sp>
      <p:sp>
        <p:nvSpPr>
          <p:cNvPr id="5" name="Text 2"/>
          <p:cNvSpPr/>
          <p:nvPr/>
        </p:nvSpPr>
        <p:spPr>
          <a:xfrm>
            <a:off x="721638" y="4501515"/>
            <a:ext cx="13187124" cy="329922"/>
          </a:xfrm>
          <a:prstGeom prst="rect">
            <a:avLst/>
          </a:prstGeom>
          <a:noFill/>
          <a:ln/>
        </p:spPr>
        <p:txBody>
          <a:bodyPr wrap="none" lIns="0" tIns="0" rIns="0" bIns="0" rtlCol="0" anchor="t"/>
          <a:lstStyle/>
          <a:p>
            <a:pPr marL="342900" indent="-342900" algn="l">
              <a:lnSpc>
                <a:spcPts val="2550"/>
              </a:lnSpc>
              <a:buSzPct val="100000"/>
              <a:buChar char="•"/>
            </a:pPr>
            <a:r>
              <a:rPr lang="en-US" sz="1600" b="1" dirty="0">
                <a:solidFill>
                  <a:srgbClr val="000000"/>
                </a:solidFill>
                <a:latin typeface="Open Sans" pitchFamily="34" charset="0"/>
                <a:ea typeface="Open Sans" pitchFamily="34" charset="-122"/>
                <a:cs typeface="Open Sans" pitchFamily="34" charset="-120"/>
              </a:rPr>
              <a:t>Hasnaa Hesham Kassab</a:t>
            </a:r>
            <a:endParaRPr lang="en-US" sz="1600" dirty="0"/>
          </a:p>
        </p:txBody>
      </p:sp>
      <p:sp>
        <p:nvSpPr>
          <p:cNvPr id="6" name="Text 3"/>
          <p:cNvSpPr/>
          <p:nvPr/>
        </p:nvSpPr>
        <p:spPr>
          <a:xfrm>
            <a:off x="721638" y="4903589"/>
            <a:ext cx="13187124" cy="329922"/>
          </a:xfrm>
          <a:prstGeom prst="rect">
            <a:avLst/>
          </a:prstGeom>
          <a:noFill/>
          <a:ln/>
        </p:spPr>
        <p:txBody>
          <a:bodyPr wrap="none" lIns="0" tIns="0" rIns="0" bIns="0" rtlCol="0" anchor="t"/>
          <a:lstStyle/>
          <a:p>
            <a:pPr marL="342900" indent="-342900" algn="l">
              <a:lnSpc>
                <a:spcPts val="2550"/>
              </a:lnSpc>
              <a:buSzPct val="100000"/>
              <a:buChar char="•"/>
            </a:pPr>
            <a:r>
              <a:rPr lang="en-US" sz="1600" b="1" dirty="0">
                <a:latin typeface="Open Sans" panose="020B0606030504020204" pitchFamily="34" charset="0"/>
                <a:ea typeface="Open Sans" panose="020B0606030504020204" pitchFamily="34" charset="0"/>
                <a:cs typeface="Open Sans" panose="020B0606030504020204" pitchFamily="34" charset="0"/>
              </a:rPr>
              <a:t>Sara Mohamed Eisa</a:t>
            </a:r>
          </a:p>
        </p:txBody>
      </p:sp>
      <p:sp>
        <p:nvSpPr>
          <p:cNvPr id="7" name="Text 4"/>
          <p:cNvSpPr/>
          <p:nvPr/>
        </p:nvSpPr>
        <p:spPr>
          <a:xfrm>
            <a:off x="721638" y="5305663"/>
            <a:ext cx="13187124" cy="329922"/>
          </a:xfrm>
          <a:prstGeom prst="rect">
            <a:avLst/>
          </a:prstGeom>
          <a:noFill/>
          <a:ln/>
        </p:spPr>
        <p:txBody>
          <a:bodyPr wrap="none" lIns="0" tIns="0" rIns="0" bIns="0" rtlCol="0" anchor="t"/>
          <a:lstStyle/>
          <a:p>
            <a:pPr marL="342900" indent="-342900" algn="l">
              <a:lnSpc>
                <a:spcPts val="2550"/>
              </a:lnSpc>
              <a:buSzPct val="100000"/>
              <a:buChar char="•"/>
            </a:pPr>
            <a:r>
              <a:rPr lang="en-US" sz="1600" b="1" dirty="0">
                <a:solidFill>
                  <a:srgbClr val="000000"/>
                </a:solidFill>
                <a:latin typeface="Open Sans" pitchFamily="34" charset="0"/>
                <a:ea typeface="Open Sans" pitchFamily="34" charset="-122"/>
                <a:cs typeface="Open Sans" pitchFamily="34" charset="-120"/>
              </a:rPr>
              <a:t>Mohamed Sayed Hassan</a:t>
            </a:r>
            <a:endParaRPr lang="en-US" sz="1600" dirty="0"/>
          </a:p>
        </p:txBody>
      </p:sp>
      <p:sp>
        <p:nvSpPr>
          <p:cNvPr id="8" name="Text 5"/>
          <p:cNvSpPr/>
          <p:nvPr/>
        </p:nvSpPr>
        <p:spPr>
          <a:xfrm>
            <a:off x="721638" y="5867519"/>
            <a:ext cx="13187124" cy="329922"/>
          </a:xfrm>
          <a:prstGeom prst="rect">
            <a:avLst/>
          </a:prstGeom>
          <a:noFill/>
          <a:ln/>
        </p:spPr>
        <p:txBody>
          <a:bodyPr wrap="none" lIns="0" tIns="0" rIns="0" bIns="0" rtlCol="0" anchor="t"/>
          <a:lstStyle/>
          <a:p>
            <a:pPr marL="0" indent="0">
              <a:lnSpc>
                <a:spcPts val="2550"/>
              </a:lnSpc>
              <a:buNone/>
            </a:pPr>
            <a:endParaRPr lang="en-US" sz="1600" dirty="0"/>
          </a:p>
        </p:txBody>
      </p:sp>
      <p:sp>
        <p:nvSpPr>
          <p:cNvPr id="9" name="!!Text"/>
          <p:cNvSpPr/>
          <p:nvPr/>
        </p:nvSpPr>
        <p:spPr>
          <a:xfrm>
            <a:off x="721638" y="6506647"/>
            <a:ext cx="4124087" cy="515541"/>
          </a:xfrm>
          <a:prstGeom prst="rect">
            <a:avLst/>
          </a:prstGeom>
          <a:noFill/>
          <a:ln/>
        </p:spPr>
        <p:txBody>
          <a:bodyPr wrap="none" lIns="0" tIns="0" rIns="0" bIns="0" rtlCol="0" anchor="t"/>
          <a:lstStyle/>
          <a:p>
            <a:pPr marL="0" indent="0">
              <a:lnSpc>
                <a:spcPts val="4050"/>
              </a:lnSpc>
              <a:buNone/>
            </a:pPr>
            <a:r>
              <a:rPr lang="en-US" sz="3200" b="1" dirty="0">
                <a:solidFill>
                  <a:srgbClr val="403C4E"/>
                </a:solidFill>
                <a:latin typeface="Merriweather Bold" pitchFamily="34" charset="0"/>
                <a:ea typeface="Merriweather Bold" pitchFamily="34" charset="-122"/>
                <a:cs typeface="Merriweather Bold" pitchFamily="34" charset="-120"/>
              </a:rPr>
              <a:t>Supervised by :</a:t>
            </a:r>
            <a:endParaRPr lang="en-US" sz="3200" dirty="0"/>
          </a:p>
        </p:txBody>
      </p:sp>
      <p:sp>
        <p:nvSpPr>
          <p:cNvPr id="10" name="Text 7"/>
          <p:cNvSpPr/>
          <p:nvPr/>
        </p:nvSpPr>
        <p:spPr>
          <a:xfrm>
            <a:off x="721638" y="7331393"/>
            <a:ext cx="13187124" cy="329922"/>
          </a:xfrm>
          <a:prstGeom prst="rect">
            <a:avLst/>
          </a:prstGeom>
          <a:noFill/>
          <a:ln/>
        </p:spPr>
        <p:txBody>
          <a:bodyPr wrap="none" lIns="0" tIns="0" rIns="0" bIns="0" rtlCol="0" anchor="t"/>
          <a:lstStyle/>
          <a:p>
            <a:pPr marL="0" indent="0">
              <a:lnSpc>
                <a:spcPts val="2550"/>
              </a:lnSpc>
              <a:buNone/>
            </a:pPr>
            <a:r>
              <a:rPr lang="en-US" sz="1600" b="1" dirty="0">
                <a:solidFill>
                  <a:srgbClr val="000000"/>
                </a:solidFill>
                <a:latin typeface="Open Sans" pitchFamily="34" charset="0"/>
                <a:ea typeface="Open Sans" pitchFamily="34" charset="-122"/>
                <a:cs typeface="Open Sans" pitchFamily="34" charset="-120"/>
              </a:rPr>
              <a:t> Dr: Ghada Nour El-din Ahmed</a:t>
            </a:r>
            <a:endParaRPr lang="en-US" sz="1600" dirty="0"/>
          </a:p>
        </p:txBody>
      </p:sp>
    </p:spTree>
    <p:extLst>
      <p:ext uri="{BB962C8B-B14F-4D97-AF65-F5344CB8AC3E}">
        <p14:creationId xmlns:p14="http://schemas.microsoft.com/office/powerpoint/2010/main" val="31007087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914400"/>
          </a:xfrm>
          <a:prstGeom prst="rect">
            <a:avLst/>
          </a:prstGeom>
          <a:noFill/>
        </p:spPr>
        <p:txBody>
          <a:bodyPr wrap="none">
            <a:spAutoFit/>
          </a:bodyPr>
          <a:lstStyle/>
          <a:p>
            <a:pPr>
              <a:defRPr sz="3200" b="1"/>
            </a:pPr>
            <a:r>
              <a:t>Problem Statement</a:t>
            </a:r>
          </a:p>
        </p:txBody>
      </p:sp>
      <p:sp>
        <p:nvSpPr>
          <p:cNvPr id="3" name="TextBox 2"/>
          <p:cNvSpPr txBox="1"/>
          <p:nvPr/>
        </p:nvSpPr>
        <p:spPr>
          <a:xfrm>
            <a:off x="731520" y="1188720"/>
            <a:ext cx="7315200" cy="4572000"/>
          </a:xfrm>
          <a:prstGeom prst="rect">
            <a:avLst/>
          </a:prstGeom>
          <a:noFill/>
        </p:spPr>
        <p:txBody>
          <a:bodyPr wrap="none">
            <a:spAutoFit/>
          </a:bodyPr>
          <a:lstStyle/>
          <a:p>
            <a:endParaRPr/>
          </a:p>
          <a:p>
            <a:pPr>
              <a:spcAft>
                <a:spcPts val="1200"/>
              </a:spcAft>
              <a:defRPr sz="2000"/>
            </a:pPr>
            <a:r>
              <a:t>Many beginners struggle with learning programming due to scattered resources,</a:t>
            </a:r>
          </a:p>
          <a:p>
            <a:pPr>
              <a:spcAft>
                <a:spcPts val="1200"/>
              </a:spcAft>
              <a:defRPr sz="2000"/>
            </a:pPr>
            <a:r>
              <a:t>lack of structured guidance, and limited interactivity.</a:t>
            </a:r>
          </a:p>
          <a:p>
            <a:pPr>
              <a:spcAft>
                <a:spcPts val="1200"/>
              </a:spcAft>
              <a:defRPr sz="2000"/>
            </a:pPr>
            <a:r>
              <a:t>Existing platforms often cater to specific levels or require prior knowledge,</a:t>
            </a:r>
          </a:p>
          <a:p>
            <a:pPr>
              <a:spcAft>
                <a:spcPts val="1200"/>
              </a:spcAft>
              <a:defRPr sz="2000"/>
            </a:pPr>
            <a:r>
              <a:t>which makes it hard for complete beginners to keep up.</a:t>
            </a:r>
          </a:p>
          <a:p>
            <a:pPr>
              <a:spcAft>
                <a:spcPts val="1200"/>
              </a:spcAft>
              <a:defRPr sz="2000"/>
            </a:pPr>
            <a:r>
              <a:t>There’s also a lack of personalization in most platforms.</a:t>
            </a:r>
          </a:p>
          <a:p>
            <a:pPr>
              <a:spcAft>
                <a:spcPts val="1200"/>
              </a:spcAft>
              <a:defRPr sz="2000"/>
            </a:pPr>
            <a:r>
              <a:t>Our project aims to solve these issues by providing an accessible, structured,</a:t>
            </a:r>
          </a:p>
          <a:p>
            <a:pPr>
              <a:spcAft>
                <a:spcPts val="1200"/>
              </a:spcAft>
              <a:defRPr sz="2000"/>
            </a:pPr>
            <a:r>
              <a:t>and interactive learning experience tailored to each user’s level.</a:t>
            </a:r>
          </a:p>
        </p:txBody>
      </p:sp>
    </p:spTree>
    <p:extLst>
      <p:ext uri="{BB962C8B-B14F-4D97-AF65-F5344CB8AC3E}">
        <p14:creationId xmlns:p14="http://schemas.microsoft.com/office/powerpoint/2010/main" val="27658718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p:cNvSpPr/>
          <p:nvPr/>
        </p:nvSpPr>
        <p:spPr>
          <a:xfrm>
            <a:off x="609481" y="571381"/>
            <a:ext cx="7925038" cy="1088469"/>
          </a:xfrm>
          <a:prstGeom prst="rect">
            <a:avLst/>
          </a:prstGeom>
          <a:noFill/>
          <a:ln/>
        </p:spPr>
        <p:txBody>
          <a:bodyPr wrap="square" lIns="0" tIns="0" rIns="0" bIns="0" rtlCol="0" anchor="t"/>
          <a:lstStyle/>
          <a:p>
            <a:pPr marL="0" indent="0">
              <a:lnSpc>
                <a:spcPts val="4250"/>
              </a:lnSpc>
              <a:buNone/>
            </a:pPr>
            <a:r>
              <a:rPr lang="en-US" sz="3400" b="1" dirty="0">
                <a:solidFill>
                  <a:srgbClr val="403C4E"/>
                </a:solidFill>
                <a:latin typeface="Merriweather Bold" pitchFamily="34" charset="0"/>
                <a:ea typeface="Merriweather Bold" pitchFamily="34" charset="-122"/>
                <a:cs typeface="Merriweather Bold" pitchFamily="34" charset="-120"/>
              </a:rPr>
              <a:t>Basic characteristics of the application:</a:t>
            </a:r>
            <a:endParaRPr lang="en-US" sz="3400" dirty="0"/>
          </a:p>
        </p:txBody>
      </p:sp>
      <p:sp>
        <p:nvSpPr>
          <p:cNvPr id="4" name="Shape 1"/>
          <p:cNvSpPr/>
          <p:nvPr/>
        </p:nvSpPr>
        <p:spPr>
          <a:xfrm>
            <a:off x="609481" y="1921073"/>
            <a:ext cx="3875484" cy="1297186"/>
          </a:xfrm>
          <a:prstGeom prst="roundRect">
            <a:avLst>
              <a:gd name="adj" fmla="val 5639"/>
            </a:avLst>
          </a:prstGeom>
          <a:solidFill>
            <a:srgbClr val="FFD8CC"/>
          </a:solidFill>
          <a:ln w="7620">
            <a:solidFill>
              <a:srgbClr val="E5BEB2"/>
            </a:solidFill>
            <a:prstDash val="solid"/>
          </a:ln>
        </p:spPr>
      </p:sp>
      <p:sp>
        <p:nvSpPr>
          <p:cNvPr id="5" name="Text 2"/>
          <p:cNvSpPr/>
          <p:nvPr/>
        </p:nvSpPr>
        <p:spPr>
          <a:xfrm>
            <a:off x="791170" y="2102763"/>
            <a:ext cx="2595443" cy="272177"/>
          </a:xfrm>
          <a:prstGeom prst="rect">
            <a:avLst/>
          </a:prstGeom>
          <a:noFill/>
          <a:ln/>
        </p:spPr>
        <p:txBody>
          <a:bodyPr wrap="none" lIns="0" tIns="0" rIns="0" bIns="0" rtlCol="0" anchor="t"/>
          <a:lstStyle/>
          <a:p>
            <a:pPr marL="0" indent="0">
              <a:lnSpc>
                <a:spcPts val="2100"/>
              </a:lnSpc>
              <a:buNone/>
            </a:pPr>
            <a:r>
              <a:rPr lang="en-US" sz="1700" b="1" dirty="0">
                <a:solidFill>
                  <a:srgbClr val="000000"/>
                </a:solidFill>
                <a:latin typeface="Merriweather Bold" pitchFamily="34" charset="0"/>
                <a:ea typeface="Merriweather Bold" pitchFamily="34" charset="-122"/>
                <a:cs typeface="Merriweather Bold" pitchFamily="34" charset="-120"/>
              </a:rPr>
              <a:t>User-Friendly Interface</a:t>
            </a:r>
            <a:endParaRPr lang="en-US" sz="1700" dirty="0"/>
          </a:p>
        </p:txBody>
      </p:sp>
      <p:sp>
        <p:nvSpPr>
          <p:cNvPr id="6" name="Text 3"/>
          <p:cNvSpPr/>
          <p:nvPr/>
        </p:nvSpPr>
        <p:spPr>
          <a:xfrm>
            <a:off x="791170" y="2479358"/>
            <a:ext cx="3512106" cy="557213"/>
          </a:xfrm>
          <a:prstGeom prst="rect">
            <a:avLst/>
          </a:prstGeom>
          <a:noFill/>
          <a:ln/>
        </p:spPr>
        <p:txBody>
          <a:bodyPr wrap="square" lIns="0" tIns="0" rIns="0" bIns="0" rtlCol="0" anchor="t"/>
          <a:lstStyle/>
          <a:p>
            <a:pPr marL="0" indent="0">
              <a:lnSpc>
                <a:spcPts val="2150"/>
              </a:lnSpc>
              <a:buNone/>
            </a:pPr>
            <a:r>
              <a:rPr lang="en-US" sz="1350" dirty="0">
                <a:solidFill>
                  <a:srgbClr val="000000"/>
                </a:solidFill>
                <a:latin typeface="Open Sans" pitchFamily="34" charset="0"/>
                <a:ea typeface="Open Sans" pitchFamily="34" charset="-122"/>
                <a:cs typeface="Open Sans" pitchFamily="34" charset="-120"/>
              </a:rPr>
              <a:t>Simple and intuitive design, easy to navigate, with clear instructions.</a:t>
            </a:r>
            <a:endParaRPr lang="en-US" sz="1350" dirty="0"/>
          </a:p>
        </p:txBody>
      </p:sp>
      <p:sp>
        <p:nvSpPr>
          <p:cNvPr id="7" name="Shape 4"/>
          <p:cNvSpPr/>
          <p:nvPr/>
        </p:nvSpPr>
        <p:spPr>
          <a:xfrm>
            <a:off x="4659035" y="1921073"/>
            <a:ext cx="3875484" cy="1297186"/>
          </a:xfrm>
          <a:prstGeom prst="roundRect">
            <a:avLst>
              <a:gd name="adj" fmla="val 5639"/>
            </a:avLst>
          </a:prstGeom>
          <a:solidFill>
            <a:srgbClr val="FFD8CC"/>
          </a:solidFill>
          <a:ln w="7620">
            <a:solidFill>
              <a:srgbClr val="E5BEB2"/>
            </a:solidFill>
            <a:prstDash val="solid"/>
          </a:ln>
        </p:spPr>
      </p:sp>
      <p:sp>
        <p:nvSpPr>
          <p:cNvPr id="8" name="Text 5"/>
          <p:cNvSpPr/>
          <p:nvPr/>
        </p:nvSpPr>
        <p:spPr>
          <a:xfrm>
            <a:off x="4840724" y="2102763"/>
            <a:ext cx="2510195" cy="272177"/>
          </a:xfrm>
          <a:prstGeom prst="rect">
            <a:avLst/>
          </a:prstGeom>
          <a:noFill/>
          <a:ln/>
        </p:spPr>
        <p:txBody>
          <a:bodyPr wrap="none" lIns="0" tIns="0" rIns="0" bIns="0" rtlCol="0" anchor="t"/>
          <a:lstStyle/>
          <a:p>
            <a:pPr marL="0" indent="0">
              <a:lnSpc>
                <a:spcPts val="2100"/>
              </a:lnSpc>
              <a:buNone/>
            </a:pPr>
            <a:r>
              <a:rPr lang="en-US" sz="1700" b="1" dirty="0">
                <a:solidFill>
                  <a:srgbClr val="000000"/>
                </a:solidFill>
                <a:latin typeface="Merriweather Bold" pitchFamily="34" charset="0"/>
                <a:ea typeface="Merriweather Bold" pitchFamily="34" charset="-122"/>
                <a:cs typeface="Merriweather Bold" pitchFamily="34" charset="-120"/>
              </a:rPr>
              <a:t>Registration and Login</a:t>
            </a:r>
            <a:endParaRPr lang="en-US" sz="1700" dirty="0"/>
          </a:p>
        </p:txBody>
      </p:sp>
      <p:sp>
        <p:nvSpPr>
          <p:cNvPr id="9" name="Text 6"/>
          <p:cNvSpPr/>
          <p:nvPr/>
        </p:nvSpPr>
        <p:spPr>
          <a:xfrm>
            <a:off x="4840724" y="2479358"/>
            <a:ext cx="3512106" cy="278606"/>
          </a:xfrm>
          <a:prstGeom prst="rect">
            <a:avLst/>
          </a:prstGeom>
          <a:noFill/>
          <a:ln/>
        </p:spPr>
        <p:txBody>
          <a:bodyPr wrap="none" lIns="0" tIns="0" rIns="0" bIns="0" rtlCol="0" anchor="t"/>
          <a:lstStyle/>
          <a:p>
            <a:pPr marL="0" indent="0">
              <a:lnSpc>
                <a:spcPts val="2150"/>
              </a:lnSpc>
              <a:buNone/>
            </a:pPr>
            <a:r>
              <a:rPr lang="en-US" sz="1350" dirty="0">
                <a:solidFill>
                  <a:srgbClr val="000000"/>
                </a:solidFill>
                <a:latin typeface="Open Sans" pitchFamily="34" charset="0"/>
                <a:ea typeface="Open Sans" pitchFamily="34" charset="-122"/>
                <a:cs typeface="Open Sans" pitchFamily="34" charset="-120"/>
              </a:rPr>
              <a:t>Sign up with email or via Google.</a:t>
            </a:r>
            <a:endParaRPr lang="en-US" sz="1350" dirty="0"/>
          </a:p>
        </p:txBody>
      </p:sp>
      <p:sp>
        <p:nvSpPr>
          <p:cNvPr id="10" name="Shape 7"/>
          <p:cNvSpPr/>
          <p:nvPr/>
        </p:nvSpPr>
        <p:spPr>
          <a:xfrm>
            <a:off x="609481" y="3392329"/>
            <a:ext cx="3875484" cy="2133005"/>
          </a:xfrm>
          <a:prstGeom prst="roundRect">
            <a:avLst>
              <a:gd name="adj" fmla="val 3430"/>
            </a:avLst>
          </a:prstGeom>
          <a:solidFill>
            <a:srgbClr val="FFD8CC"/>
          </a:solidFill>
          <a:ln w="7620">
            <a:solidFill>
              <a:srgbClr val="E5BEB2"/>
            </a:solidFill>
            <a:prstDash val="solid"/>
          </a:ln>
        </p:spPr>
      </p:sp>
      <p:sp>
        <p:nvSpPr>
          <p:cNvPr id="11" name="Text 8"/>
          <p:cNvSpPr/>
          <p:nvPr/>
        </p:nvSpPr>
        <p:spPr>
          <a:xfrm>
            <a:off x="791170" y="3574018"/>
            <a:ext cx="3499604" cy="272177"/>
          </a:xfrm>
          <a:prstGeom prst="rect">
            <a:avLst/>
          </a:prstGeom>
          <a:noFill/>
          <a:ln/>
        </p:spPr>
        <p:txBody>
          <a:bodyPr wrap="none" lIns="0" tIns="0" rIns="0" bIns="0" rtlCol="0" anchor="t"/>
          <a:lstStyle/>
          <a:p>
            <a:pPr marL="0" indent="0">
              <a:lnSpc>
                <a:spcPts val="2100"/>
              </a:lnSpc>
              <a:buNone/>
            </a:pPr>
            <a:r>
              <a:rPr lang="en-US" sz="1700" b="1" dirty="0">
                <a:solidFill>
                  <a:srgbClr val="000000"/>
                </a:solidFill>
                <a:latin typeface="Merriweather Bold" pitchFamily="34" charset="0"/>
                <a:ea typeface="Merriweather Bold" pitchFamily="34" charset="-122"/>
                <a:cs typeface="Merriweather Bold" pitchFamily="34" charset="-120"/>
              </a:rPr>
              <a:t>Organize the division of content</a:t>
            </a:r>
            <a:endParaRPr lang="en-US" sz="1700" dirty="0"/>
          </a:p>
        </p:txBody>
      </p:sp>
      <p:sp>
        <p:nvSpPr>
          <p:cNvPr id="12" name="Text 9"/>
          <p:cNvSpPr/>
          <p:nvPr/>
        </p:nvSpPr>
        <p:spPr>
          <a:xfrm>
            <a:off x="791170" y="3950613"/>
            <a:ext cx="3512106" cy="1114425"/>
          </a:xfrm>
          <a:prstGeom prst="rect">
            <a:avLst/>
          </a:prstGeom>
          <a:noFill/>
          <a:ln/>
        </p:spPr>
        <p:txBody>
          <a:bodyPr wrap="square" lIns="0" tIns="0" rIns="0" bIns="0" rtlCol="0" anchor="t"/>
          <a:lstStyle/>
          <a:p>
            <a:pPr marL="0" indent="0">
              <a:lnSpc>
                <a:spcPts val="2150"/>
              </a:lnSpc>
              <a:buNone/>
            </a:pPr>
            <a:r>
              <a:rPr lang="en-US" sz="1350" dirty="0">
                <a:solidFill>
                  <a:srgbClr val="000000"/>
                </a:solidFill>
                <a:latin typeface="Open Sans" pitchFamily="34" charset="0"/>
                <a:ea typeface="Open Sans" pitchFamily="34" charset="-122"/>
                <a:cs typeface="Open Sans" pitchFamily="34" charset="-120"/>
              </a:rPr>
              <a:t>Divide the content into multiple levels such as "beginner", "intermediate", and "professional", and then divide these levels into different tracks.</a:t>
            </a:r>
            <a:endParaRPr lang="en-US" sz="1350" dirty="0"/>
          </a:p>
        </p:txBody>
      </p:sp>
      <p:sp>
        <p:nvSpPr>
          <p:cNvPr id="13" name="Shape 10"/>
          <p:cNvSpPr/>
          <p:nvPr/>
        </p:nvSpPr>
        <p:spPr>
          <a:xfrm>
            <a:off x="4659035" y="3392329"/>
            <a:ext cx="3875484" cy="2133005"/>
          </a:xfrm>
          <a:prstGeom prst="roundRect">
            <a:avLst>
              <a:gd name="adj" fmla="val 3430"/>
            </a:avLst>
          </a:prstGeom>
          <a:solidFill>
            <a:srgbClr val="FFD8CC"/>
          </a:solidFill>
          <a:ln w="7620">
            <a:solidFill>
              <a:srgbClr val="E5BEB2"/>
            </a:solidFill>
            <a:prstDash val="solid"/>
          </a:ln>
        </p:spPr>
      </p:sp>
      <p:sp>
        <p:nvSpPr>
          <p:cNvPr id="14" name="Text 11"/>
          <p:cNvSpPr/>
          <p:nvPr/>
        </p:nvSpPr>
        <p:spPr>
          <a:xfrm>
            <a:off x="4840724" y="3574018"/>
            <a:ext cx="2177058" cy="272177"/>
          </a:xfrm>
          <a:prstGeom prst="rect">
            <a:avLst/>
          </a:prstGeom>
          <a:noFill/>
          <a:ln/>
        </p:spPr>
        <p:txBody>
          <a:bodyPr wrap="none" lIns="0" tIns="0" rIns="0" bIns="0" rtlCol="0" anchor="t"/>
          <a:lstStyle/>
          <a:p>
            <a:pPr marL="0" indent="0">
              <a:lnSpc>
                <a:spcPts val="2100"/>
              </a:lnSpc>
              <a:buNone/>
            </a:pPr>
            <a:r>
              <a:rPr lang="en-US" sz="1700" b="1" dirty="0">
                <a:solidFill>
                  <a:srgbClr val="000000"/>
                </a:solidFill>
                <a:latin typeface="Merriweather Bold" pitchFamily="34" charset="0"/>
                <a:ea typeface="Merriweather Bold" pitchFamily="34" charset="-122"/>
                <a:cs typeface="Merriweather Bold" pitchFamily="34" charset="-120"/>
              </a:rPr>
              <a:t>Track progress</a:t>
            </a:r>
            <a:endParaRPr lang="en-US" sz="1700" dirty="0"/>
          </a:p>
        </p:txBody>
      </p:sp>
      <p:sp>
        <p:nvSpPr>
          <p:cNvPr id="15" name="Text 12"/>
          <p:cNvSpPr/>
          <p:nvPr/>
        </p:nvSpPr>
        <p:spPr>
          <a:xfrm>
            <a:off x="4840724" y="3950613"/>
            <a:ext cx="3512106" cy="1393031"/>
          </a:xfrm>
          <a:prstGeom prst="rect">
            <a:avLst/>
          </a:prstGeom>
          <a:noFill/>
          <a:ln/>
        </p:spPr>
        <p:txBody>
          <a:bodyPr wrap="square" lIns="0" tIns="0" rIns="0" bIns="0" rtlCol="0" anchor="t"/>
          <a:lstStyle/>
          <a:p>
            <a:pPr marL="0" indent="0">
              <a:lnSpc>
                <a:spcPts val="2150"/>
              </a:lnSpc>
              <a:buNone/>
            </a:pPr>
            <a:r>
              <a:rPr lang="en-US" sz="1350" dirty="0">
                <a:solidFill>
                  <a:srgbClr val="000000"/>
                </a:solidFill>
                <a:latin typeface="Open Sans" pitchFamily="34" charset="0"/>
                <a:ea typeface="Open Sans" pitchFamily="34" charset="-122"/>
                <a:cs typeface="Open Sans" pitchFamily="34" charset="-120"/>
              </a:rPr>
              <a:t>A system to track the progress of users in lessons with saving the location of the stop and resumption of learning with the display of the completion rate of each learning track.</a:t>
            </a:r>
            <a:endParaRPr lang="en-US" sz="1350" dirty="0"/>
          </a:p>
        </p:txBody>
      </p:sp>
      <p:sp>
        <p:nvSpPr>
          <p:cNvPr id="16" name="Shape 13"/>
          <p:cNvSpPr/>
          <p:nvPr/>
        </p:nvSpPr>
        <p:spPr>
          <a:xfrm>
            <a:off x="609481" y="5699403"/>
            <a:ext cx="3875484" cy="1958816"/>
          </a:xfrm>
          <a:prstGeom prst="roundRect">
            <a:avLst>
              <a:gd name="adj" fmla="val 3734"/>
            </a:avLst>
          </a:prstGeom>
          <a:solidFill>
            <a:srgbClr val="FFD8CC"/>
          </a:solidFill>
          <a:ln w="7620">
            <a:solidFill>
              <a:srgbClr val="E5BEB2"/>
            </a:solidFill>
            <a:prstDash val="solid"/>
          </a:ln>
        </p:spPr>
      </p:sp>
      <p:sp>
        <p:nvSpPr>
          <p:cNvPr id="17" name="Text 14"/>
          <p:cNvSpPr/>
          <p:nvPr/>
        </p:nvSpPr>
        <p:spPr>
          <a:xfrm>
            <a:off x="791170" y="5881092"/>
            <a:ext cx="2177058" cy="272177"/>
          </a:xfrm>
          <a:prstGeom prst="rect">
            <a:avLst/>
          </a:prstGeom>
          <a:noFill/>
          <a:ln/>
        </p:spPr>
        <p:txBody>
          <a:bodyPr wrap="none" lIns="0" tIns="0" rIns="0" bIns="0" rtlCol="0" anchor="t"/>
          <a:lstStyle/>
          <a:p>
            <a:pPr marL="0" indent="0">
              <a:lnSpc>
                <a:spcPts val="2100"/>
              </a:lnSpc>
              <a:buNone/>
            </a:pPr>
            <a:r>
              <a:rPr lang="en-US" sz="1700" b="1" dirty="0">
                <a:solidFill>
                  <a:srgbClr val="000000"/>
                </a:solidFill>
                <a:latin typeface="Merriweather Bold" pitchFamily="34" charset="0"/>
                <a:ea typeface="Merriweather Bold" pitchFamily="34" charset="-122"/>
                <a:cs typeface="Merriweather Bold" pitchFamily="34" charset="-120"/>
              </a:rPr>
              <a:t>Notification System</a:t>
            </a:r>
            <a:endParaRPr lang="en-US" sz="1700" dirty="0"/>
          </a:p>
        </p:txBody>
      </p:sp>
      <p:sp>
        <p:nvSpPr>
          <p:cNvPr id="18" name="Text 15"/>
          <p:cNvSpPr/>
          <p:nvPr/>
        </p:nvSpPr>
        <p:spPr>
          <a:xfrm>
            <a:off x="791170" y="6257687"/>
            <a:ext cx="3512106" cy="835819"/>
          </a:xfrm>
          <a:prstGeom prst="rect">
            <a:avLst/>
          </a:prstGeom>
          <a:noFill/>
          <a:ln/>
        </p:spPr>
        <p:txBody>
          <a:bodyPr wrap="square" lIns="0" tIns="0" rIns="0" bIns="0" rtlCol="0" anchor="t"/>
          <a:lstStyle/>
          <a:p>
            <a:pPr marL="0" indent="0">
              <a:lnSpc>
                <a:spcPts val="2150"/>
              </a:lnSpc>
              <a:buNone/>
            </a:pPr>
            <a:r>
              <a:rPr lang="en-US" sz="1350" dirty="0">
                <a:solidFill>
                  <a:srgbClr val="000000"/>
                </a:solidFill>
                <a:latin typeface="Open Sans" pitchFamily="34" charset="0"/>
                <a:ea typeface="Open Sans" pitchFamily="34" charset="-122"/>
                <a:cs typeface="Open Sans" pitchFamily="34" charset="-120"/>
              </a:rPr>
              <a:t>Send notifications to users to remind them to follow the lessons. Notifications when new content is added.</a:t>
            </a:r>
            <a:endParaRPr lang="en-US" sz="1350" dirty="0"/>
          </a:p>
        </p:txBody>
      </p:sp>
      <p:sp>
        <p:nvSpPr>
          <p:cNvPr id="19" name="Shape 16"/>
          <p:cNvSpPr/>
          <p:nvPr/>
        </p:nvSpPr>
        <p:spPr>
          <a:xfrm>
            <a:off x="4659035" y="5699403"/>
            <a:ext cx="3875484" cy="1958816"/>
          </a:xfrm>
          <a:prstGeom prst="roundRect">
            <a:avLst>
              <a:gd name="adj" fmla="val 3734"/>
            </a:avLst>
          </a:prstGeom>
          <a:solidFill>
            <a:srgbClr val="FFD8CC"/>
          </a:solidFill>
          <a:ln w="7620">
            <a:solidFill>
              <a:srgbClr val="E5BEB2"/>
            </a:solidFill>
            <a:prstDash val="solid"/>
          </a:ln>
        </p:spPr>
      </p:sp>
      <p:sp>
        <p:nvSpPr>
          <p:cNvPr id="20" name="Text 17"/>
          <p:cNvSpPr/>
          <p:nvPr/>
        </p:nvSpPr>
        <p:spPr>
          <a:xfrm>
            <a:off x="4840724" y="5881092"/>
            <a:ext cx="2783562" cy="272177"/>
          </a:xfrm>
          <a:prstGeom prst="rect">
            <a:avLst/>
          </a:prstGeom>
          <a:noFill/>
          <a:ln/>
        </p:spPr>
        <p:txBody>
          <a:bodyPr wrap="none" lIns="0" tIns="0" rIns="0" bIns="0" rtlCol="0" anchor="t"/>
          <a:lstStyle/>
          <a:p>
            <a:pPr marL="0" indent="0">
              <a:lnSpc>
                <a:spcPts val="2100"/>
              </a:lnSpc>
              <a:buNone/>
            </a:pPr>
            <a:r>
              <a:rPr lang="en-US" sz="1700" b="1" dirty="0">
                <a:solidFill>
                  <a:srgbClr val="000000"/>
                </a:solidFill>
                <a:latin typeface="Merriweather Bold" pitchFamily="34" charset="0"/>
                <a:ea typeface="Merriweather Bold" pitchFamily="34" charset="-122"/>
                <a:cs typeface="Merriweather Bold" pitchFamily="34" charset="-120"/>
              </a:rPr>
              <a:t>Integration with Backend</a:t>
            </a:r>
            <a:endParaRPr lang="en-US" sz="1700" dirty="0"/>
          </a:p>
        </p:txBody>
      </p:sp>
      <p:sp>
        <p:nvSpPr>
          <p:cNvPr id="21" name="Text 18"/>
          <p:cNvSpPr/>
          <p:nvPr/>
        </p:nvSpPr>
        <p:spPr>
          <a:xfrm>
            <a:off x="4840724" y="6257687"/>
            <a:ext cx="3512106" cy="557213"/>
          </a:xfrm>
          <a:prstGeom prst="rect">
            <a:avLst/>
          </a:prstGeom>
          <a:noFill/>
          <a:ln/>
        </p:spPr>
        <p:txBody>
          <a:bodyPr wrap="square" lIns="0" tIns="0" rIns="0" bIns="0" rtlCol="0" anchor="t"/>
          <a:lstStyle/>
          <a:p>
            <a:pPr marL="0" indent="0">
              <a:lnSpc>
                <a:spcPts val="2150"/>
              </a:lnSpc>
              <a:buNone/>
            </a:pPr>
            <a:r>
              <a:rPr lang="en-US" sz="1350" dirty="0">
                <a:solidFill>
                  <a:srgbClr val="000000"/>
                </a:solidFill>
                <a:latin typeface="Open Sans" pitchFamily="34" charset="0"/>
                <a:ea typeface="Open Sans" pitchFamily="34" charset="-122"/>
                <a:cs typeface="Open Sans" pitchFamily="34" charset="-120"/>
              </a:rPr>
              <a:t>APIs for fetching lessons and content (which are stored in a database).</a:t>
            </a:r>
            <a:endParaRPr lang="en-US" sz="1350" dirty="0"/>
          </a:p>
        </p:txBody>
      </p:sp>
      <p:sp>
        <p:nvSpPr>
          <p:cNvPr id="22" name="Text 19"/>
          <p:cNvSpPr/>
          <p:nvPr/>
        </p:nvSpPr>
        <p:spPr>
          <a:xfrm>
            <a:off x="4840724" y="6919317"/>
            <a:ext cx="3512106" cy="557213"/>
          </a:xfrm>
          <a:prstGeom prst="rect">
            <a:avLst/>
          </a:prstGeom>
          <a:noFill/>
          <a:ln/>
        </p:spPr>
        <p:txBody>
          <a:bodyPr wrap="square" lIns="0" tIns="0" rIns="0" bIns="0" rtlCol="0" anchor="t"/>
          <a:lstStyle/>
          <a:p>
            <a:pPr marL="0" indent="0">
              <a:lnSpc>
                <a:spcPts val="2150"/>
              </a:lnSpc>
              <a:buNone/>
            </a:pPr>
            <a:r>
              <a:rPr lang="en-US" sz="1350" dirty="0">
                <a:solidFill>
                  <a:srgbClr val="000000"/>
                </a:solidFill>
                <a:latin typeface="Open Sans" pitchFamily="34" charset="0"/>
                <a:ea typeface="Open Sans" pitchFamily="34" charset="-122"/>
                <a:cs typeface="Open Sans" pitchFamily="34" charset="-120"/>
              </a:rPr>
              <a:t> A system for managing users .</a:t>
            </a:r>
            <a:endParaRPr lang="en-US" sz="1350" dirty="0"/>
          </a:p>
        </p:txBody>
      </p:sp>
      <p:pic>
        <p:nvPicPr>
          <p:cNvPr id="24" name="Picture 23">
            <a:extLst>
              <a:ext uri="{FF2B5EF4-FFF2-40B4-BE49-F238E27FC236}">
                <a16:creationId xmlns:a16="http://schemas.microsoft.com/office/drawing/2014/main" id="{886E1E59-EAA7-2426-F068-E534F5FC4817}"/>
              </a:ext>
            </a:extLst>
          </p:cNvPr>
          <p:cNvPicPr>
            <a:picLocks noChangeAspect="1"/>
          </p:cNvPicPr>
          <p:nvPr/>
        </p:nvPicPr>
        <p:blipFill>
          <a:blip r:embed="rId4"/>
          <a:stretch>
            <a:fillRect/>
          </a:stretch>
        </p:blipFill>
        <p:spPr>
          <a:xfrm>
            <a:off x="7196328" y="-26599"/>
            <a:ext cx="1947672" cy="194767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p:cNvSpPr/>
          <p:nvPr/>
        </p:nvSpPr>
        <p:spPr>
          <a:xfrm>
            <a:off x="793790" y="871776"/>
            <a:ext cx="6525339"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Features of application</a:t>
            </a:r>
            <a:endParaRPr lang="en-US" sz="4450" dirty="0"/>
          </a:p>
        </p:txBody>
      </p:sp>
      <p:sp>
        <p:nvSpPr>
          <p:cNvPr id="3" name="Text 1"/>
          <p:cNvSpPr/>
          <p:nvPr/>
        </p:nvSpPr>
        <p:spPr>
          <a:xfrm>
            <a:off x="793790" y="2034183"/>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000000"/>
                </a:solidFill>
                <a:latin typeface="Open Sans" pitchFamily="34" charset="0"/>
                <a:ea typeface="Open Sans" pitchFamily="34" charset="-122"/>
                <a:cs typeface="Open Sans" pitchFamily="34" charset="-120"/>
              </a:rPr>
              <a:t>A structured course catalog with search and </a:t>
            </a:r>
            <a:r>
              <a:rPr lang="en-US" sz="1750" dirty="0" smtClean="0">
                <a:solidFill>
                  <a:srgbClr val="000000"/>
                </a:solidFill>
                <a:latin typeface="Open Sans" pitchFamily="34" charset="0"/>
                <a:ea typeface="Open Sans" pitchFamily="34" charset="-122"/>
                <a:cs typeface="Open Sans" pitchFamily="34" charset="-120"/>
              </a:rPr>
              <a:t>filtering</a:t>
            </a:r>
          </a:p>
          <a:p>
            <a:pPr marL="342900" indent="-342900" algn="l">
              <a:lnSpc>
                <a:spcPts val="2850"/>
              </a:lnSpc>
              <a:buSzPct val="100000"/>
              <a:buFont typeface="+mj-lt"/>
              <a:buAutoNum type="arabicPeriod"/>
            </a:pPr>
            <a:endParaRPr lang="en-US" sz="1750" dirty="0" smtClean="0">
              <a:solidFill>
                <a:srgbClr val="000000"/>
              </a:solidFill>
              <a:latin typeface="Open Sans" pitchFamily="34" charset="0"/>
              <a:ea typeface="Open Sans" pitchFamily="34" charset="-122"/>
              <a:cs typeface="Open Sans" pitchFamily="34" charset="-120"/>
            </a:endParaRPr>
          </a:p>
          <a:p>
            <a:pPr marL="342900" indent="-342900">
              <a:lnSpc>
                <a:spcPts val="2850"/>
              </a:lnSpc>
              <a:buSzPct val="100000"/>
              <a:buFont typeface="+mj-lt"/>
              <a:buAutoNum type="arabicPeriod"/>
            </a:pPr>
            <a:r>
              <a:rPr lang="en-US" sz="1750" dirty="0">
                <a:solidFill>
                  <a:srgbClr val="000000"/>
                </a:solidFill>
                <a:latin typeface="Open Sans" pitchFamily="34" charset="0"/>
                <a:ea typeface="Open Sans" pitchFamily="34" charset="-122"/>
                <a:cs typeface="Open Sans" pitchFamily="34" charset="-120"/>
              </a:rPr>
              <a:t>Track user progress through courses, completed lessons, and scores</a:t>
            </a:r>
            <a:r>
              <a:rPr lang="en-US" sz="1750" dirty="0" smtClean="0">
                <a:solidFill>
                  <a:srgbClr val="000000"/>
                </a:solidFill>
                <a:latin typeface="Open Sans" pitchFamily="34" charset="0"/>
                <a:ea typeface="Open Sans" pitchFamily="34" charset="-122"/>
                <a:cs typeface="Open Sans" pitchFamily="34" charset="-120"/>
              </a:rPr>
              <a:t>.</a:t>
            </a:r>
          </a:p>
          <a:p>
            <a:pPr marL="342900" indent="-342900">
              <a:lnSpc>
                <a:spcPts val="2850"/>
              </a:lnSpc>
              <a:buSzPct val="100000"/>
              <a:buFont typeface="+mj-lt"/>
              <a:buAutoNum type="arabicPeriod"/>
            </a:pPr>
            <a:endParaRPr lang="en-US" sz="1750" dirty="0"/>
          </a:p>
          <a:p>
            <a:pPr marL="342900" indent="-342900">
              <a:lnSpc>
                <a:spcPts val="2850"/>
              </a:lnSpc>
              <a:buSzPct val="100000"/>
              <a:buFont typeface="+mj-lt"/>
              <a:buAutoNum type="arabicPeriod"/>
            </a:pPr>
            <a:r>
              <a:rPr lang="en-US" sz="1750" dirty="0">
                <a:solidFill>
                  <a:srgbClr val="000000"/>
                </a:solidFill>
                <a:latin typeface="Open Sans" pitchFamily="34" charset="0"/>
                <a:ea typeface="Open Sans" pitchFamily="34" charset="-122"/>
                <a:cs typeface="Open Sans" pitchFamily="34" charset="-120"/>
              </a:rPr>
              <a:t>  Provide certificates after course completion</a:t>
            </a:r>
            <a:r>
              <a:rPr lang="en-US" sz="1750" dirty="0" smtClean="0">
                <a:solidFill>
                  <a:srgbClr val="000000"/>
                </a:solidFill>
                <a:latin typeface="Open Sans" pitchFamily="34" charset="0"/>
                <a:ea typeface="Open Sans" pitchFamily="34" charset="-122"/>
                <a:cs typeface="Open Sans" pitchFamily="34" charset="-120"/>
              </a:rPr>
              <a:t>.</a:t>
            </a:r>
          </a:p>
          <a:p>
            <a:pPr marL="342900" indent="-342900">
              <a:lnSpc>
                <a:spcPts val="2850"/>
              </a:lnSpc>
              <a:buSzPct val="100000"/>
              <a:buFont typeface="+mj-lt"/>
              <a:buAutoNum type="arabicPeriod"/>
            </a:pPr>
            <a:endParaRPr lang="en-US" sz="1750" dirty="0" smtClean="0">
              <a:solidFill>
                <a:srgbClr val="000000"/>
              </a:solidFill>
              <a:latin typeface="Open Sans" pitchFamily="34" charset="0"/>
              <a:ea typeface="Open Sans" pitchFamily="34" charset="-122"/>
              <a:cs typeface="Open Sans" pitchFamily="34" charset="-120"/>
            </a:endParaRPr>
          </a:p>
          <a:p>
            <a:pPr marL="342900" indent="-342900">
              <a:lnSpc>
                <a:spcPts val="2850"/>
              </a:lnSpc>
              <a:buSzPct val="100000"/>
              <a:buFont typeface="+mj-lt"/>
              <a:buAutoNum type="arabicPeriod"/>
            </a:pPr>
            <a:r>
              <a:rPr lang="en-US" sz="1750" dirty="0">
                <a:solidFill>
                  <a:srgbClr val="000000"/>
                </a:solidFill>
                <a:latin typeface="Open Sans" pitchFamily="34" charset="0"/>
                <a:ea typeface="Open Sans" pitchFamily="34" charset="-122"/>
                <a:cs typeface="Open Sans" pitchFamily="34" charset="-120"/>
              </a:rPr>
              <a:t> Allow users to purchase courses via in-app payments or subscription models</a:t>
            </a:r>
            <a:r>
              <a:rPr lang="en-US" sz="1750" dirty="0" smtClean="0">
                <a:solidFill>
                  <a:srgbClr val="000000"/>
                </a:solidFill>
                <a:latin typeface="Open Sans" pitchFamily="34" charset="0"/>
                <a:ea typeface="Open Sans" pitchFamily="34" charset="-122"/>
                <a:cs typeface="Open Sans" pitchFamily="34" charset="-120"/>
              </a:rPr>
              <a:t>.</a:t>
            </a:r>
          </a:p>
          <a:p>
            <a:pPr marL="342900" indent="-342900">
              <a:lnSpc>
                <a:spcPts val="2850"/>
              </a:lnSpc>
              <a:buSzPct val="100000"/>
              <a:buFont typeface="+mj-lt"/>
              <a:buAutoNum type="arabicPeriod"/>
            </a:pPr>
            <a:endParaRPr lang="en-US" sz="1750" dirty="0" smtClean="0">
              <a:solidFill>
                <a:srgbClr val="000000"/>
              </a:solidFill>
              <a:latin typeface="Open Sans" pitchFamily="34" charset="0"/>
              <a:ea typeface="Open Sans" pitchFamily="34" charset="-122"/>
              <a:cs typeface="Open Sans" pitchFamily="34" charset="-120"/>
            </a:endParaRPr>
          </a:p>
          <a:p>
            <a:pPr marL="342900" indent="-342900">
              <a:lnSpc>
                <a:spcPts val="2850"/>
              </a:lnSpc>
              <a:buSzPct val="100000"/>
              <a:buFont typeface="+mj-lt"/>
              <a:buAutoNum type="arabicPeriod"/>
            </a:pPr>
            <a:r>
              <a:rPr lang="en-US" sz="1750" dirty="0">
                <a:solidFill>
                  <a:srgbClr val="000000"/>
                </a:solidFill>
                <a:latin typeface="Open Sans" pitchFamily="34" charset="0"/>
                <a:ea typeface="Open Sans" pitchFamily="34" charset="-122"/>
                <a:cs typeface="Open Sans" pitchFamily="34" charset="-120"/>
              </a:rPr>
              <a:t> An in-app code editor that allows users to write, run, and debug code in multiple languages (Python, JavaScript, Java, etc</a:t>
            </a:r>
            <a:r>
              <a:rPr lang="en-US" sz="1750" dirty="0" smtClean="0">
                <a:solidFill>
                  <a:srgbClr val="000000"/>
                </a:solidFill>
                <a:latin typeface="Open Sans" pitchFamily="34" charset="0"/>
                <a:ea typeface="Open Sans" pitchFamily="34" charset="-122"/>
                <a:cs typeface="Open Sans" pitchFamily="34" charset="-120"/>
              </a:rPr>
              <a:t>.</a:t>
            </a:r>
            <a:endParaRPr lang="en-US" sz="1750" dirty="0"/>
          </a:p>
          <a:p>
            <a:pPr marL="342900" indent="-342900" algn="l">
              <a:lnSpc>
                <a:spcPts val="2850"/>
              </a:lnSpc>
              <a:buSzPct val="100000"/>
              <a:buFont typeface="+mj-lt"/>
              <a:buAutoNum type="arabicPeriod"/>
            </a:pPr>
            <a:endParaRPr lang="en-US" sz="1750" dirty="0"/>
          </a:p>
        </p:txBody>
      </p:sp>
      <p:sp>
        <p:nvSpPr>
          <p:cNvPr id="5" name="Text 3"/>
          <p:cNvSpPr/>
          <p:nvPr/>
        </p:nvSpPr>
        <p:spPr>
          <a:xfrm>
            <a:off x="793790" y="2918579"/>
            <a:ext cx="13042821" cy="362903"/>
          </a:xfrm>
          <a:prstGeom prst="rect">
            <a:avLst/>
          </a:prstGeom>
          <a:noFill/>
          <a:ln/>
        </p:spPr>
        <p:txBody>
          <a:bodyPr wrap="none" lIns="0" tIns="0" rIns="0" bIns="0" rtlCol="0" anchor="t"/>
          <a:lstStyle/>
          <a:p>
            <a:pPr algn="l">
              <a:lnSpc>
                <a:spcPts val="2850"/>
              </a:lnSpc>
              <a:buSzPct val="100000"/>
            </a:pPr>
            <a:endParaRPr lang="en-US" sz="1750" dirty="0"/>
          </a:p>
        </p:txBody>
      </p:sp>
      <p:sp>
        <p:nvSpPr>
          <p:cNvPr id="8" name="Text 6"/>
          <p:cNvSpPr/>
          <p:nvPr/>
        </p:nvSpPr>
        <p:spPr>
          <a:xfrm>
            <a:off x="793790" y="4245173"/>
            <a:ext cx="13042821" cy="362903"/>
          </a:xfrm>
          <a:prstGeom prst="rect">
            <a:avLst/>
          </a:prstGeom>
          <a:noFill/>
          <a:ln/>
        </p:spPr>
        <p:txBody>
          <a:bodyPr wrap="none" lIns="0" tIns="0" rIns="0" bIns="0" rtlCol="0" anchor="t"/>
          <a:lstStyle/>
          <a:p>
            <a:pPr algn="l">
              <a:lnSpc>
                <a:spcPts val="2850"/>
              </a:lnSpc>
              <a:buSzPct val="100000"/>
            </a:pPr>
            <a:endParaRPr lang="en-US" sz="1750" dirty="0"/>
          </a:p>
        </p:txBody>
      </p:sp>
      <p:sp>
        <p:nvSpPr>
          <p:cNvPr id="13" name="Text 11"/>
          <p:cNvSpPr/>
          <p:nvPr/>
        </p:nvSpPr>
        <p:spPr>
          <a:xfrm>
            <a:off x="793790" y="6994922"/>
            <a:ext cx="13042821" cy="362903"/>
          </a:xfrm>
          <a:prstGeom prst="rect">
            <a:avLst/>
          </a:prstGeom>
          <a:noFill/>
          <a:ln/>
        </p:spPr>
        <p:txBody>
          <a:bodyPr wrap="none" lIns="0" tIns="0" rIns="0" bIns="0" rtlCol="0" anchor="t"/>
          <a:lstStyle/>
          <a:p>
            <a:pPr marL="0" indent="0">
              <a:lnSpc>
                <a:spcPts val="2850"/>
              </a:lnSpc>
              <a:buNone/>
            </a:pPr>
            <a:endParaRPr lang="en-US" sz="1750" dirty="0"/>
          </a:p>
        </p:txBody>
      </p:sp>
      <p:pic>
        <p:nvPicPr>
          <p:cNvPr id="14" name="Picture 13">
            <a:extLst>
              <a:ext uri="{FF2B5EF4-FFF2-40B4-BE49-F238E27FC236}">
                <a16:creationId xmlns:a16="http://schemas.microsoft.com/office/drawing/2014/main" id="{D36436F3-D36F-B93A-266F-AC324C87A114}"/>
              </a:ext>
            </a:extLst>
          </p:cNvPr>
          <p:cNvPicPr>
            <a:picLocks noChangeAspect="1"/>
          </p:cNvPicPr>
          <p:nvPr/>
        </p:nvPicPr>
        <p:blipFill>
          <a:blip r:embed="rId3"/>
          <a:stretch>
            <a:fillRect/>
          </a:stretch>
        </p:blipFill>
        <p:spPr>
          <a:xfrm>
            <a:off x="12679511" y="0"/>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p:cNvSpPr/>
          <p:nvPr/>
        </p:nvSpPr>
        <p:spPr>
          <a:xfrm>
            <a:off x="530423" y="416719"/>
            <a:ext cx="6836212" cy="473631"/>
          </a:xfrm>
          <a:prstGeom prst="rect">
            <a:avLst/>
          </a:prstGeom>
          <a:noFill/>
          <a:ln/>
        </p:spPr>
        <p:txBody>
          <a:bodyPr wrap="none" lIns="0" tIns="0" rIns="0" bIns="0" rtlCol="0" anchor="t"/>
          <a:lstStyle/>
          <a:p>
            <a:pPr marL="0" indent="0">
              <a:lnSpc>
                <a:spcPts val="3700"/>
              </a:lnSpc>
              <a:buNone/>
            </a:pPr>
            <a:r>
              <a:rPr lang="en-US" sz="2950" b="1" dirty="0">
                <a:solidFill>
                  <a:srgbClr val="403C4E"/>
                </a:solidFill>
                <a:latin typeface="Merriweather Bold" pitchFamily="34" charset="0"/>
                <a:ea typeface="Merriweather Bold" pitchFamily="34" charset="-122"/>
                <a:cs typeface="Merriweather Bold" pitchFamily="34" charset="-120"/>
              </a:rPr>
              <a:t>Comparison with other applications</a:t>
            </a:r>
            <a:endParaRPr lang="en-US" sz="2950" dirty="0"/>
          </a:p>
        </p:txBody>
      </p:sp>
      <p:sp>
        <p:nvSpPr>
          <p:cNvPr id="3" name="Shape 1"/>
          <p:cNvSpPr/>
          <p:nvPr/>
        </p:nvSpPr>
        <p:spPr>
          <a:xfrm>
            <a:off x="530423" y="1193483"/>
            <a:ext cx="13569553" cy="6654165"/>
          </a:xfrm>
          <a:prstGeom prst="roundRect">
            <a:avLst>
              <a:gd name="adj" fmla="val 957"/>
            </a:avLst>
          </a:prstGeom>
          <a:noFill/>
          <a:ln w="7620">
            <a:solidFill>
              <a:srgbClr val="000000">
                <a:alpha val="8000"/>
              </a:srgbClr>
            </a:solidFill>
            <a:prstDash val="solid"/>
          </a:ln>
        </p:spPr>
      </p:sp>
      <p:sp>
        <p:nvSpPr>
          <p:cNvPr id="4" name="Shape 2"/>
          <p:cNvSpPr/>
          <p:nvPr/>
        </p:nvSpPr>
        <p:spPr>
          <a:xfrm>
            <a:off x="538043" y="1201103"/>
            <a:ext cx="13554313" cy="681752"/>
          </a:xfrm>
          <a:prstGeom prst="rect">
            <a:avLst/>
          </a:prstGeom>
          <a:solidFill>
            <a:srgbClr val="FFFFFF">
              <a:alpha val="4000"/>
            </a:srgbClr>
          </a:solidFill>
          <a:ln/>
        </p:spPr>
        <p:txBody>
          <a:bodyPr/>
          <a:lstStyle/>
          <a:p>
            <a:endParaRPr lang="en-US" dirty="0"/>
          </a:p>
        </p:txBody>
      </p:sp>
      <p:sp>
        <p:nvSpPr>
          <p:cNvPr id="5" name="Text 3"/>
          <p:cNvSpPr/>
          <p:nvPr/>
        </p:nvSpPr>
        <p:spPr>
          <a:xfrm>
            <a:off x="690086" y="1299567"/>
            <a:ext cx="1849517" cy="242411"/>
          </a:xfrm>
          <a:prstGeom prst="rect">
            <a:avLst/>
          </a:prstGeom>
          <a:noFill/>
          <a:ln/>
        </p:spPr>
        <p:txBody>
          <a:bodyPr wrap="none" lIns="0" tIns="0" rIns="0" bIns="0" rtlCol="0" anchor="t"/>
          <a:lstStyle/>
          <a:p>
            <a:pPr marL="0" indent="0">
              <a:lnSpc>
                <a:spcPts val="1900"/>
              </a:lnSpc>
              <a:buNone/>
            </a:pPr>
            <a:r>
              <a:rPr lang="en-US" b="1" dirty="0">
                <a:solidFill>
                  <a:srgbClr val="000000"/>
                </a:solidFill>
                <a:latin typeface="Open Sans" pitchFamily="34" charset="0"/>
                <a:ea typeface="Open Sans" pitchFamily="34" charset="-122"/>
                <a:cs typeface="Open Sans" pitchFamily="34" charset="-120"/>
              </a:rPr>
              <a:t>APP Name</a:t>
            </a:r>
            <a:endParaRPr lang="en-US" dirty="0"/>
          </a:p>
        </p:txBody>
      </p:sp>
      <p:sp>
        <p:nvSpPr>
          <p:cNvPr id="6" name="Text 4"/>
          <p:cNvSpPr/>
          <p:nvPr/>
        </p:nvSpPr>
        <p:spPr>
          <a:xfrm>
            <a:off x="2840159" y="1349931"/>
            <a:ext cx="1062276" cy="133706"/>
          </a:xfrm>
          <a:prstGeom prst="rect">
            <a:avLst/>
          </a:prstGeom>
          <a:noFill/>
          <a:ln/>
        </p:spPr>
        <p:txBody>
          <a:bodyPr wrap="none" lIns="0" tIns="0" rIns="0" bIns="0" rtlCol="0" anchor="t"/>
          <a:lstStyle/>
          <a:p>
            <a:pPr marL="0" indent="0">
              <a:lnSpc>
                <a:spcPts val="1850"/>
              </a:lnSpc>
              <a:buNone/>
            </a:pPr>
            <a:r>
              <a:rPr lang="en-US" sz="2000" b="1" dirty="0">
                <a:solidFill>
                  <a:srgbClr val="000000"/>
                </a:solidFill>
                <a:latin typeface="Merriweather Bold" pitchFamily="34" charset="0"/>
                <a:ea typeface="Merriweather Bold" pitchFamily="34" charset="-122"/>
                <a:cs typeface="Merriweather Bold" pitchFamily="34" charset="-120"/>
              </a:rPr>
              <a:t>Icon</a:t>
            </a:r>
            <a:endParaRPr lang="en-US" sz="2000" dirty="0"/>
          </a:p>
        </p:txBody>
      </p:sp>
      <p:sp>
        <p:nvSpPr>
          <p:cNvPr id="7" name="Text 5"/>
          <p:cNvSpPr/>
          <p:nvPr/>
        </p:nvSpPr>
        <p:spPr>
          <a:xfrm>
            <a:off x="4223385" y="1299567"/>
            <a:ext cx="1395651" cy="242411"/>
          </a:xfrm>
          <a:prstGeom prst="rect">
            <a:avLst/>
          </a:prstGeom>
          <a:noFill/>
          <a:ln/>
        </p:spPr>
        <p:txBody>
          <a:bodyPr wrap="none" lIns="0" tIns="0" rIns="0" bIns="0" rtlCol="0" anchor="t"/>
          <a:lstStyle/>
          <a:p>
            <a:pPr marL="0" indent="0">
              <a:lnSpc>
                <a:spcPts val="1900"/>
              </a:lnSpc>
              <a:buNone/>
            </a:pPr>
            <a:r>
              <a:rPr lang="en-US" sz="1600" b="1" dirty="0">
                <a:solidFill>
                  <a:srgbClr val="000000"/>
                </a:solidFill>
                <a:latin typeface="Open Sans" pitchFamily="34" charset="0"/>
                <a:ea typeface="Open Sans" pitchFamily="34" charset="-122"/>
                <a:cs typeface="Open Sans" pitchFamily="34" charset="-120"/>
              </a:rPr>
              <a:t>Track progress</a:t>
            </a:r>
            <a:endParaRPr lang="en-US" sz="1600" dirty="0"/>
          </a:p>
        </p:txBody>
      </p:sp>
      <p:sp>
        <p:nvSpPr>
          <p:cNvPr id="8" name="Text 6"/>
          <p:cNvSpPr/>
          <p:nvPr/>
        </p:nvSpPr>
        <p:spPr>
          <a:xfrm>
            <a:off x="5929789" y="1299567"/>
            <a:ext cx="1768435" cy="484823"/>
          </a:xfrm>
          <a:prstGeom prst="rect">
            <a:avLst/>
          </a:prstGeom>
          <a:noFill/>
          <a:ln/>
        </p:spPr>
        <p:txBody>
          <a:bodyPr wrap="square" lIns="0" tIns="0" rIns="0" bIns="0" rtlCol="0" anchor="t"/>
          <a:lstStyle/>
          <a:p>
            <a:pPr marL="0" indent="0">
              <a:lnSpc>
                <a:spcPts val="1900"/>
              </a:lnSpc>
              <a:buNone/>
            </a:pPr>
            <a:r>
              <a:rPr lang="en-US" sz="1400" b="1" dirty="0">
                <a:solidFill>
                  <a:srgbClr val="000000"/>
                </a:solidFill>
                <a:latin typeface="Open Sans" pitchFamily="34" charset="0"/>
                <a:ea typeface="Open Sans" pitchFamily="34" charset="-122"/>
                <a:cs typeface="Open Sans" pitchFamily="34" charset="-120"/>
              </a:rPr>
              <a:t>interactive content, practical lessons</a:t>
            </a:r>
            <a:endParaRPr lang="en-US" sz="1400" dirty="0"/>
          </a:p>
        </p:txBody>
      </p:sp>
      <p:sp>
        <p:nvSpPr>
          <p:cNvPr id="9" name="Text 7"/>
          <p:cNvSpPr/>
          <p:nvPr/>
        </p:nvSpPr>
        <p:spPr>
          <a:xfrm>
            <a:off x="8008977" y="1299567"/>
            <a:ext cx="1585436" cy="236696"/>
          </a:xfrm>
          <a:prstGeom prst="rect">
            <a:avLst/>
          </a:prstGeom>
          <a:noFill/>
          <a:ln/>
        </p:spPr>
        <p:txBody>
          <a:bodyPr wrap="none" lIns="0" tIns="0" rIns="0" bIns="0" rtlCol="0" anchor="t"/>
          <a:lstStyle/>
          <a:p>
            <a:pPr marL="0" indent="0">
              <a:lnSpc>
                <a:spcPts val="1850"/>
              </a:lnSpc>
              <a:buNone/>
            </a:pPr>
            <a:r>
              <a:rPr lang="en-US" sz="1450" b="1" dirty="0">
                <a:solidFill>
                  <a:srgbClr val="000000"/>
                </a:solidFill>
                <a:latin typeface="Merriweather Bold" pitchFamily="34" charset="0"/>
                <a:ea typeface="Merriweather Bold" pitchFamily="34" charset="-122"/>
                <a:cs typeface="Merriweather Bold" pitchFamily="34" charset="-120"/>
              </a:rPr>
              <a:t>free content</a:t>
            </a:r>
            <a:endParaRPr lang="en-US" sz="1450" dirty="0"/>
          </a:p>
        </p:txBody>
      </p:sp>
      <p:sp>
        <p:nvSpPr>
          <p:cNvPr id="10" name="Text 8"/>
          <p:cNvSpPr/>
          <p:nvPr/>
        </p:nvSpPr>
        <p:spPr>
          <a:xfrm>
            <a:off x="9905167" y="1299567"/>
            <a:ext cx="1105614" cy="242411"/>
          </a:xfrm>
          <a:prstGeom prst="rect">
            <a:avLst/>
          </a:prstGeom>
          <a:noFill/>
          <a:ln/>
        </p:spPr>
        <p:txBody>
          <a:bodyPr wrap="none" lIns="0" tIns="0" rIns="0" bIns="0" rtlCol="0" anchor="t"/>
          <a:lstStyle/>
          <a:p>
            <a:pPr marL="0" indent="0">
              <a:lnSpc>
                <a:spcPts val="1900"/>
              </a:lnSpc>
              <a:buNone/>
            </a:pPr>
            <a:r>
              <a:rPr lang="en-US" sz="1150" b="1" dirty="0">
                <a:solidFill>
                  <a:srgbClr val="000000"/>
                </a:solidFill>
                <a:latin typeface="Open Sans" pitchFamily="34" charset="0"/>
                <a:ea typeface="Open Sans" pitchFamily="34" charset="-122"/>
                <a:cs typeface="Open Sans" pitchFamily="34" charset="-120"/>
              </a:rPr>
              <a:t>offline access</a:t>
            </a:r>
            <a:endParaRPr lang="en-US" sz="1150" dirty="0"/>
          </a:p>
        </p:txBody>
      </p:sp>
      <p:sp>
        <p:nvSpPr>
          <p:cNvPr id="11" name="Text 9"/>
          <p:cNvSpPr/>
          <p:nvPr/>
        </p:nvSpPr>
        <p:spPr>
          <a:xfrm>
            <a:off x="11321534" y="1299567"/>
            <a:ext cx="1087993" cy="242411"/>
          </a:xfrm>
          <a:prstGeom prst="rect">
            <a:avLst/>
          </a:prstGeom>
          <a:noFill/>
          <a:ln/>
        </p:spPr>
        <p:txBody>
          <a:bodyPr wrap="none" lIns="0" tIns="0" rIns="0" bIns="0" rtlCol="0" anchor="t"/>
          <a:lstStyle/>
          <a:p>
            <a:pPr marL="0" indent="0">
              <a:lnSpc>
                <a:spcPts val="1900"/>
              </a:lnSpc>
              <a:buNone/>
            </a:pPr>
            <a:r>
              <a:rPr lang="en-US" sz="1150" b="1" dirty="0">
                <a:solidFill>
                  <a:srgbClr val="000000"/>
                </a:solidFill>
                <a:latin typeface="Open Sans" pitchFamily="34" charset="0"/>
                <a:ea typeface="Open Sans" pitchFamily="34" charset="-122"/>
                <a:cs typeface="Open Sans" pitchFamily="34" charset="-120"/>
              </a:rPr>
              <a:t>Road map</a:t>
            </a:r>
            <a:endParaRPr lang="en-US" sz="1150" dirty="0"/>
          </a:p>
        </p:txBody>
      </p:sp>
      <p:sp>
        <p:nvSpPr>
          <p:cNvPr id="12" name="Text 10"/>
          <p:cNvSpPr/>
          <p:nvPr/>
        </p:nvSpPr>
        <p:spPr>
          <a:xfrm>
            <a:off x="12720280" y="1299567"/>
            <a:ext cx="1220510" cy="193834"/>
          </a:xfrm>
          <a:prstGeom prst="rect">
            <a:avLst/>
          </a:prstGeom>
          <a:noFill/>
          <a:ln/>
        </p:spPr>
        <p:txBody>
          <a:bodyPr wrap="none" lIns="0" tIns="0" rIns="0" bIns="0" rtlCol="0" anchor="t"/>
          <a:lstStyle/>
          <a:p>
            <a:pPr marL="0" indent="0">
              <a:lnSpc>
                <a:spcPts val="1500"/>
              </a:lnSpc>
              <a:buNone/>
            </a:pPr>
            <a:r>
              <a:rPr lang="en-US" sz="950" b="1" dirty="0">
                <a:solidFill>
                  <a:srgbClr val="000000"/>
                </a:solidFill>
                <a:latin typeface="Open Sans" pitchFamily="34" charset="0"/>
                <a:ea typeface="Open Sans" pitchFamily="34" charset="-122"/>
                <a:cs typeface="Open Sans" pitchFamily="34" charset="-120"/>
              </a:rPr>
              <a:t>compiler</a:t>
            </a:r>
            <a:endParaRPr lang="en-US" sz="950" dirty="0"/>
          </a:p>
        </p:txBody>
      </p:sp>
      <p:sp>
        <p:nvSpPr>
          <p:cNvPr id="13" name="Shape 11"/>
          <p:cNvSpPr/>
          <p:nvPr/>
        </p:nvSpPr>
        <p:spPr>
          <a:xfrm>
            <a:off x="538043" y="1882854"/>
            <a:ext cx="13554313" cy="1181338"/>
          </a:xfrm>
          <a:prstGeom prst="rect">
            <a:avLst/>
          </a:prstGeom>
          <a:solidFill>
            <a:srgbClr val="000000">
              <a:alpha val="4000"/>
            </a:srgbClr>
          </a:solidFill>
          <a:ln/>
        </p:spPr>
      </p:sp>
      <p:sp>
        <p:nvSpPr>
          <p:cNvPr id="14" name="Text 12"/>
          <p:cNvSpPr/>
          <p:nvPr/>
        </p:nvSpPr>
        <p:spPr>
          <a:xfrm>
            <a:off x="690086" y="1981319"/>
            <a:ext cx="1849517" cy="236696"/>
          </a:xfrm>
          <a:prstGeom prst="rect">
            <a:avLst/>
          </a:prstGeom>
          <a:noFill/>
          <a:ln/>
        </p:spPr>
        <p:txBody>
          <a:bodyPr wrap="none" lIns="0" tIns="0" rIns="0" bIns="0" rtlCol="0" anchor="t"/>
          <a:lstStyle/>
          <a:p>
            <a:pPr marL="0" indent="0">
              <a:lnSpc>
                <a:spcPts val="1850"/>
              </a:lnSpc>
              <a:buNone/>
            </a:pPr>
            <a:r>
              <a:rPr lang="en-US" sz="1450" b="1" dirty="0">
                <a:solidFill>
                  <a:srgbClr val="403C4E"/>
                </a:solidFill>
                <a:latin typeface="Merriweather Bold" pitchFamily="34" charset="0"/>
                <a:ea typeface="Merriweather Bold" pitchFamily="34" charset="-122"/>
                <a:cs typeface="Merriweather Bold" pitchFamily="34" charset="-120"/>
              </a:rPr>
              <a:t>Sololearn</a:t>
            </a:r>
            <a:endParaRPr lang="en-US" sz="1450" dirty="0"/>
          </a:p>
        </p:txBody>
      </p:sp>
      <p:pic>
        <p:nvPicPr>
          <p:cNvPr id="15" name="Image 0" descr="preencoded.png"/>
          <p:cNvPicPr>
            <a:picLocks noChangeAspect="1"/>
          </p:cNvPicPr>
          <p:nvPr/>
        </p:nvPicPr>
        <p:blipFill>
          <a:blip r:embed="rId3"/>
          <a:stretch>
            <a:fillRect/>
          </a:stretch>
        </p:blipFill>
        <p:spPr>
          <a:xfrm>
            <a:off x="2850356" y="1981319"/>
            <a:ext cx="709732" cy="534233"/>
          </a:xfrm>
          <a:prstGeom prst="rect">
            <a:avLst/>
          </a:prstGeom>
        </p:spPr>
      </p:pic>
      <p:pic>
        <p:nvPicPr>
          <p:cNvPr id="16" name="Image 1" descr="preencoded.png"/>
          <p:cNvPicPr>
            <a:picLocks noChangeAspect="1"/>
          </p:cNvPicPr>
          <p:nvPr/>
        </p:nvPicPr>
        <p:blipFill>
          <a:blip r:embed="rId4"/>
          <a:stretch>
            <a:fillRect/>
          </a:stretch>
        </p:blipFill>
        <p:spPr>
          <a:xfrm>
            <a:off x="4223385" y="1981319"/>
            <a:ext cx="505182" cy="577334"/>
          </a:xfrm>
          <a:prstGeom prst="rect">
            <a:avLst/>
          </a:prstGeom>
        </p:spPr>
      </p:pic>
      <p:pic>
        <p:nvPicPr>
          <p:cNvPr id="17" name="Image 2" descr="preencoded.png"/>
          <p:cNvPicPr>
            <a:picLocks noChangeAspect="1"/>
          </p:cNvPicPr>
          <p:nvPr/>
        </p:nvPicPr>
        <p:blipFill>
          <a:blip r:embed="rId5"/>
          <a:stretch>
            <a:fillRect/>
          </a:stretch>
        </p:blipFill>
        <p:spPr>
          <a:xfrm>
            <a:off x="5929789" y="1981319"/>
            <a:ext cx="521970" cy="596503"/>
          </a:xfrm>
          <a:prstGeom prst="rect">
            <a:avLst/>
          </a:prstGeom>
        </p:spPr>
      </p:pic>
      <p:pic>
        <p:nvPicPr>
          <p:cNvPr id="18" name="Image 3" descr="preencoded.png"/>
          <p:cNvPicPr>
            <a:picLocks noChangeAspect="1"/>
          </p:cNvPicPr>
          <p:nvPr/>
        </p:nvPicPr>
        <p:blipFill>
          <a:blip r:embed="rId6"/>
          <a:stretch>
            <a:fillRect/>
          </a:stretch>
        </p:blipFill>
        <p:spPr>
          <a:xfrm>
            <a:off x="8008977" y="1981319"/>
            <a:ext cx="513636" cy="586978"/>
          </a:xfrm>
          <a:prstGeom prst="rect">
            <a:avLst/>
          </a:prstGeom>
        </p:spPr>
      </p:pic>
      <p:sp>
        <p:nvSpPr>
          <p:cNvPr id="19" name="Text 13"/>
          <p:cNvSpPr/>
          <p:nvPr/>
        </p:nvSpPr>
        <p:spPr>
          <a:xfrm>
            <a:off x="8008977" y="2659142"/>
            <a:ext cx="1585436" cy="242411"/>
          </a:xfrm>
          <a:prstGeom prst="rect">
            <a:avLst/>
          </a:prstGeom>
          <a:noFill/>
          <a:ln/>
        </p:spPr>
        <p:txBody>
          <a:bodyPr wrap="none" lIns="0" tIns="0" rIns="0" bIns="0" rtlCol="0" anchor="t"/>
          <a:lstStyle/>
          <a:p>
            <a:pPr marL="0" indent="0">
              <a:lnSpc>
                <a:spcPts val="1900"/>
              </a:lnSpc>
              <a:buNone/>
            </a:pPr>
            <a:endParaRPr lang="en-US" sz="1150" dirty="0"/>
          </a:p>
        </p:txBody>
      </p:sp>
      <p:pic>
        <p:nvPicPr>
          <p:cNvPr id="20" name="Image 4" descr="preencoded.png"/>
          <p:cNvPicPr>
            <a:picLocks noChangeAspect="1"/>
          </p:cNvPicPr>
          <p:nvPr/>
        </p:nvPicPr>
        <p:blipFill>
          <a:blip r:embed="rId7"/>
          <a:stretch>
            <a:fillRect/>
          </a:stretch>
        </p:blipFill>
        <p:spPr>
          <a:xfrm>
            <a:off x="9905167" y="1981319"/>
            <a:ext cx="488394" cy="651153"/>
          </a:xfrm>
          <a:prstGeom prst="rect">
            <a:avLst/>
          </a:prstGeom>
        </p:spPr>
      </p:pic>
      <p:sp>
        <p:nvSpPr>
          <p:cNvPr id="21" name="Text 14"/>
          <p:cNvSpPr/>
          <p:nvPr/>
        </p:nvSpPr>
        <p:spPr>
          <a:xfrm>
            <a:off x="9905167" y="2723317"/>
            <a:ext cx="1105614" cy="242411"/>
          </a:xfrm>
          <a:prstGeom prst="rect">
            <a:avLst/>
          </a:prstGeom>
          <a:noFill/>
          <a:ln/>
        </p:spPr>
        <p:txBody>
          <a:bodyPr wrap="none" lIns="0" tIns="0" rIns="0" bIns="0" rtlCol="0" anchor="t"/>
          <a:lstStyle/>
          <a:p>
            <a:pPr marL="0" indent="0">
              <a:lnSpc>
                <a:spcPts val="1900"/>
              </a:lnSpc>
              <a:buNone/>
            </a:pPr>
            <a:endParaRPr lang="en-US" sz="1150" dirty="0"/>
          </a:p>
        </p:txBody>
      </p:sp>
      <p:pic>
        <p:nvPicPr>
          <p:cNvPr id="22" name="Image 5" descr="preencoded.png"/>
          <p:cNvPicPr>
            <a:picLocks noChangeAspect="1"/>
          </p:cNvPicPr>
          <p:nvPr/>
        </p:nvPicPr>
        <p:blipFill>
          <a:blip r:embed="rId8"/>
          <a:stretch>
            <a:fillRect/>
          </a:stretch>
        </p:blipFill>
        <p:spPr>
          <a:xfrm>
            <a:off x="11321534" y="1981319"/>
            <a:ext cx="726996" cy="969288"/>
          </a:xfrm>
          <a:prstGeom prst="rect">
            <a:avLst/>
          </a:prstGeom>
        </p:spPr>
      </p:pic>
      <p:pic>
        <p:nvPicPr>
          <p:cNvPr id="23" name="Image 6" descr="preencoded.png"/>
          <p:cNvPicPr>
            <a:picLocks noChangeAspect="1"/>
          </p:cNvPicPr>
          <p:nvPr/>
        </p:nvPicPr>
        <p:blipFill>
          <a:blip r:embed="rId7"/>
          <a:stretch>
            <a:fillRect/>
          </a:stretch>
        </p:blipFill>
        <p:spPr>
          <a:xfrm>
            <a:off x="12720280" y="1981319"/>
            <a:ext cx="488394" cy="651153"/>
          </a:xfrm>
          <a:prstGeom prst="rect">
            <a:avLst/>
          </a:prstGeom>
        </p:spPr>
      </p:pic>
      <p:sp>
        <p:nvSpPr>
          <p:cNvPr id="24" name="Shape 15"/>
          <p:cNvSpPr/>
          <p:nvPr/>
        </p:nvSpPr>
        <p:spPr>
          <a:xfrm>
            <a:off x="538043" y="3064193"/>
            <a:ext cx="13554313" cy="1284208"/>
          </a:xfrm>
          <a:prstGeom prst="rect">
            <a:avLst/>
          </a:prstGeom>
          <a:solidFill>
            <a:srgbClr val="FFFFFF">
              <a:alpha val="4000"/>
            </a:srgbClr>
          </a:solidFill>
          <a:ln/>
        </p:spPr>
      </p:sp>
      <p:sp>
        <p:nvSpPr>
          <p:cNvPr id="25" name="Text 16"/>
          <p:cNvSpPr/>
          <p:nvPr/>
        </p:nvSpPr>
        <p:spPr>
          <a:xfrm>
            <a:off x="690086" y="3162657"/>
            <a:ext cx="1849517" cy="236696"/>
          </a:xfrm>
          <a:prstGeom prst="rect">
            <a:avLst/>
          </a:prstGeom>
          <a:noFill/>
          <a:ln/>
        </p:spPr>
        <p:txBody>
          <a:bodyPr wrap="none" lIns="0" tIns="0" rIns="0" bIns="0" rtlCol="0" anchor="t"/>
          <a:lstStyle/>
          <a:p>
            <a:pPr marL="0" indent="0">
              <a:lnSpc>
                <a:spcPts val="1850"/>
              </a:lnSpc>
              <a:buNone/>
            </a:pPr>
            <a:r>
              <a:rPr lang="en-US" sz="1450" b="1" dirty="0">
                <a:solidFill>
                  <a:srgbClr val="403C4E"/>
                </a:solidFill>
                <a:latin typeface="Merriweather Bold" pitchFamily="34" charset="0"/>
                <a:ea typeface="Merriweather Bold" pitchFamily="34" charset="-122"/>
                <a:cs typeface="Merriweather Bold" pitchFamily="34" charset="-120"/>
              </a:rPr>
              <a:t>Code academy</a:t>
            </a:r>
            <a:endParaRPr lang="en-US" sz="1450" dirty="0"/>
          </a:p>
        </p:txBody>
      </p:sp>
      <p:pic>
        <p:nvPicPr>
          <p:cNvPr id="26" name="Image 7" descr="preencoded.png"/>
          <p:cNvPicPr>
            <a:picLocks noChangeAspect="1"/>
          </p:cNvPicPr>
          <p:nvPr/>
        </p:nvPicPr>
        <p:blipFill>
          <a:blip r:embed="rId9"/>
          <a:stretch>
            <a:fillRect/>
          </a:stretch>
        </p:blipFill>
        <p:spPr>
          <a:xfrm>
            <a:off x="2850356" y="3162657"/>
            <a:ext cx="709732" cy="634960"/>
          </a:xfrm>
          <a:prstGeom prst="rect">
            <a:avLst/>
          </a:prstGeom>
        </p:spPr>
      </p:pic>
      <p:pic>
        <p:nvPicPr>
          <p:cNvPr id="27" name="Image 8" descr="preencoded.png"/>
          <p:cNvPicPr>
            <a:picLocks noChangeAspect="1"/>
          </p:cNvPicPr>
          <p:nvPr/>
        </p:nvPicPr>
        <p:blipFill>
          <a:blip r:embed="rId6"/>
          <a:stretch>
            <a:fillRect/>
          </a:stretch>
        </p:blipFill>
        <p:spPr>
          <a:xfrm>
            <a:off x="4223385" y="3162657"/>
            <a:ext cx="513636" cy="586978"/>
          </a:xfrm>
          <a:prstGeom prst="rect">
            <a:avLst/>
          </a:prstGeom>
        </p:spPr>
      </p:pic>
      <p:pic>
        <p:nvPicPr>
          <p:cNvPr id="28" name="Image 9" descr="preencoded.png"/>
          <p:cNvPicPr>
            <a:picLocks noChangeAspect="1"/>
          </p:cNvPicPr>
          <p:nvPr/>
        </p:nvPicPr>
        <p:blipFill>
          <a:blip r:embed="rId10"/>
          <a:stretch>
            <a:fillRect/>
          </a:stretch>
        </p:blipFill>
        <p:spPr>
          <a:xfrm>
            <a:off x="5929789" y="3162657"/>
            <a:ext cx="547330" cy="625435"/>
          </a:xfrm>
          <a:prstGeom prst="rect">
            <a:avLst/>
          </a:prstGeom>
        </p:spPr>
      </p:pic>
      <p:pic>
        <p:nvPicPr>
          <p:cNvPr id="29" name="Image 10" descr="preencoded.png"/>
          <p:cNvPicPr>
            <a:picLocks noChangeAspect="1"/>
          </p:cNvPicPr>
          <p:nvPr/>
        </p:nvPicPr>
        <p:blipFill>
          <a:blip r:embed="rId7"/>
          <a:stretch>
            <a:fillRect/>
          </a:stretch>
        </p:blipFill>
        <p:spPr>
          <a:xfrm>
            <a:off x="8008977" y="3162657"/>
            <a:ext cx="488394" cy="651153"/>
          </a:xfrm>
          <a:prstGeom prst="rect">
            <a:avLst/>
          </a:prstGeom>
        </p:spPr>
      </p:pic>
      <p:pic>
        <p:nvPicPr>
          <p:cNvPr id="30" name="Image 11" descr="preencoded.png"/>
          <p:cNvPicPr>
            <a:picLocks noChangeAspect="1"/>
          </p:cNvPicPr>
          <p:nvPr/>
        </p:nvPicPr>
        <p:blipFill>
          <a:blip r:embed="rId7"/>
          <a:stretch>
            <a:fillRect/>
          </a:stretch>
        </p:blipFill>
        <p:spPr>
          <a:xfrm>
            <a:off x="9905167" y="3162657"/>
            <a:ext cx="488394" cy="651153"/>
          </a:xfrm>
          <a:prstGeom prst="rect">
            <a:avLst/>
          </a:prstGeom>
        </p:spPr>
      </p:pic>
      <p:pic>
        <p:nvPicPr>
          <p:cNvPr id="31" name="Image 12" descr="preencoded.png"/>
          <p:cNvPicPr>
            <a:picLocks noChangeAspect="1"/>
          </p:cNvPicPr>
          <p:nvPr/>
        </p:nvPicPr>
        <p:blipFill>
          <a:blip r:embed="rId8"/>
          <a:stretch>
            <a:fillRect/>
          </a:stretch>
        </p:blipFill>
        <p:spPr>
          <a:xfrm>
            <a:off x="11321534" y="3162657"/>
            <a:ext cx="726996" cy="969288"/>
          </a:xfrm>
          <a:prstGeom prst="rect">
            <a:avLst/>
          </a:prstGeom>
        </p:spPr>
      </p:pic>
      <p:pic>
        <p:nvPicPr>
          <p:cNvPr id="32" name="Image 13" descr="preencoded.png"/>
          <p:cNvPicPr>
            <a:picLocks noChangeAspect="1"/>
          </p:cNvPicPr>
          <p:nvPr/>
        </p:nvPicPr>
        <p:blipFill>
          <a:blip r:embed="rId11"/>
          <a:stretch>
            <a:fillRect/>
          </a:stretch>
        </p:blipFill>
        <p:spPr>
          <a:xfrm>
            <a:off x="12720280" y="3162657"/>
            <a:ext cx="815459" cy="1087279"/>
          </a:xfrm>
          <a:prstGeom prst="rect">
            <a:avLst/>
          </a:prstGeom>
        </p:spPr>
      </p:pic>
      <p:sp>
        <p:nvSpPr>
          <p:cNvPr id="33" name="Shape 17"/>
          <p:cNvSpPr/>
          <p:nvPr/>
        </p:nvSpPr>
        <p:spPr>
          <a:xfrm>
            <a:off x="538043" y="4348401"/>
            <a:ext cx="13554313" cy="1284208"/>
          </a:xfrm>
          <a:prstGeom prst="rect">
            <a:avLst/>
          </a:prstGeom>
          <a:solidFill>
            <a:srgbClr val="000000">
              <a:alpha val="4000"/>
            </a:srgbClr>
          </a:solidFill>
          <a:ln/>
        </p:spPr>
      </p:sp>
      <p:sp>
        <p:nvSpPr>
          <p:cNvPr id="34" name="Text 18"/>
          <p:cNvSpPr/>
          <p:nvPr/>
        </p:nvSpPr>
        <p:spPr>
          <a:xfrm>
            <a:off x="690086" y="4446865"/>
            <a:ext cx="1849517" cy="236696"/>
          </a:xfrm>
          <a:prstGeom prst="rect">
            <a:avLst/>
          </a:prstGeom>
          <a:noFill/>
          <a:ln/>
        </p:spPr>
        <p:txBody>
          <a:bodyPr wrap="none" lIns="0" tIns="0" rIns="0" bIns="0" rtlCol="0" anchor="t"/>
          <a:lstStyle/>
          <a:p>
            <a:pPr marL="0" indent="0">
              <a:lnSpc>
                <a:spcPts val="1850"/>
              </a:lnSpc>
              <a:buNone/>
            </a:pPr>
            <a:r>
              <a:rPr lang="en-US" sz="1450" b="1" dirty="0">
                <a:solidFill>
                  <a:srgbClr val="403C4E"/>
                </a:solidFill>
                <a:latin typeface="Merriweather Bold" pitchFamily="34" charset="0"/>
                <a:ea typeface="Merriweather Bold" pitchFamily="34" charset="-122"/>
                <a:cs typeface="Merriweather Bold" pitchFamily="34" charset="-120"/>
              </a:rPr>
              <a:t>Udemy</a:t>
            </a:r>
            <a:endParaRPr lang="en-US" sz="1450" dirty="0"/>
          </a:p>
        </p:txBody>
      </p:sp>
      <p:pic>
        <p:nvPicPr>
          <p:cNvPr id="35" name="Image 14" descr="preencoded.png"/>
          <p:cNvPicPr>
            <a:picLocks noChangeAspect="1"/>
          </p:cNvPicPr>
          <p:nvPr/>
        </p:nvPicPr>
        <p:blipFill>
          <a:blip r:embed="rId12"/>
          <a:stretch>
            <a:fillRect/>
          </a:stretch>
        </p:blipFill>
        <p:spPr>
          <a:xfrm>
            <a:off x="2850356" y="4446865"/>
            <a:ext cx="709732" cy="743188"/>
          </a:xfrm>
          <a:prstGeom prst="rect">
            <a:avLst/>
          </a:prstGeom>
        </p:spPr>
      </p:pic>
      <p:pic>
        <p:nvPicPr>
          <p:cNvPr id="36" name="Image 15" descr="preencoded.png"/>
          <p:cNvPicPr>
            <a:picLocks noChangeAspect="1"/>
          </p:cNvPicPr>
          <p:nvPr/>
        </p:nvPicPr>
        <p:blipFill>
          <a:blip r:embed="rId13"/>
          <a:stretch>
            <a:fillRect/>
          </a:stretch>
        </p:blipFill>
        <p:spPr>
          <a:xfrm>
            <a:off x="4223385" y="4446865"/>
            <a:ext cx="555665" cy="634960"/>
          </a:xfrm>
          <a:prstGeom prst="rect">
            <a:avLst/>
          </a:prstGeom>
        </p:spPr>
      </p:pic>
      <p:pic>
        <p:nvPicPr>
          <p:cNvPr id="37" name="Image 16" descr="preencoded.png"/>
          <p:cNvPicPr>
            <a:picLocks noChangeAspect="1"/>
          </p:cNvPicPr>
          <p:nvPr/>
        </p:nvPicPr>
        <p:blipFill>
          <a:blip r:embed="rId14"/>
          <a:stretch>
            <a:fillRect/>
          </a:stretch>
        </p:blipFill>
        <p:spPr>
          <a:xfrm>
            <a:off x="5929789" y="4446865"/>
            <a:ext cx="505182" cy="673537"/>
          </a:xfrm>
          <a:prstGeom prst="rect">
            <a:avLst/>
          </a:prstGeom>
        </p:spPr>
      </p:pic>
      <p:pic>
        <p:nvPicPr>
          <p:cNvPr id="38" name="Image 17" descr="preencoded.png"/>
          <p:cNvPicPr>
            <a:picLocks noChangeAspect="1"/>
          </p:cNvPicPr>
          <p:nvPr/>
        </p:nvPicPr>
        <p:blipFill>
          <a:blip r:embed="rId15"/>
          <a:stretch>
            <a:fillRect/>
          </a:stretch>
        </p:blipFill>
        <p:spPr>
          <a:xfrm>
            <a:off x="8008977" y="4446865"/>
            <a:ext cx="479941" cy="639842"/>
          </a:xfrm>
          <a:prstGeom prst="rect">
            <a:avLst/>
          </a:prstGeom>
        </p:spPr>
      </p:pic>
      <p:pic>
        <p:nvPicPr>
          <p:cNvPr id="39" name="Image 18" descr="preencoded.png"/>
          <p:cNvPicPr>
            <a:picLocks noChangeAspect="1"/>
          </p:cNvPicPr>
          <p:nvPr/>
        </p:nvPicPr>
        <p:blipFill>
          <a:blip r:embed="rId16"/>
          <a:stretch>
            <a:fillRect/>
          </a:stretch>
        </p:blipFill>
        <p:spPr>
          <a:xfrm>
            <a:off x="9905167" y="4446865"/>
            <a:ext cx="454700" cy="606266"/>
          </a:xfrm>
          <a:prstGeom prst="rect">
            <a:avLst/>
          </a:prstGeom>
        </p:spPr>
      </p:pic>
      <p:pic>
        <p:nvPicPr>
          <p:cNvPr id="40" name="Image 19" descr="preencoded.png"/>
          <p:cNvPicPr>
            <a:picLocks noChangeAspect="1"/>
          </p:cNvPicPr>
          <p:nvPr/>
        </p:nvPicPr>
        <p:blipFill>
          <a:blip r:embed="rId8"/>
          <a:stretch>
            <a:fillRect/>
          </a:stretch>
        </p:blipFill>
        <p:spPr>
          <a:xfrm>
            <a:off x="11321534" y="4446865"/>
            <a:ext cx="726996" cy="969288"/>
          </a:xfrm>
          <a:prstGeom prst="rect">
            <a:avLst/>
          </a:prstGeom>
        </p:spPr>
      </p:pic>
      <p:pic>
        <p:nvPicPr>
          <p:cNvPr id="41" name="Image 20" descr="preencoded.png"/>
          <p:cNvPicPr>
            <a:picLocks noChangeAspect="1"/>
          </p:cNvPicPr>
          <p:nvPr/>
        </p:nvPicPr>
        <p:blipFill>
          <a:blip r:embed="rId11"/>
          <a:stretch>
            <a:fillRect/>
          </a:stretch>
        </p:blipFill>
        <p:spPr>
          <a:xfrm>
            <a:off x="12720280" y="4446865"/>
            <a:ext cx="815459" cy="1087279"/>
          </a:xfrm>
          <a:prstGeom prst="rect">
            <a:avLst/>
          </a:prstGeom>
        </p:spPr>
      </p:pic>
      <p:sp>
        <p:nvSpPr>
          <p:cNvPr id="42" name="Shape 19"/>
          <p:cNvSpPr/>
          <p:nvPr/>
        </p:nvSpPr>
        <p:spPr>
          <a:xfrm>
            <a:off x="538043" y="5632609"/>
            <a:ext cx="13554313" cy="1166217"/>
          </a:xfrm>
          <a:prstGeom prst="rect">
            <a:avLst/>
          </a:prstGeom>
          <a:solidFill>
            <a:srgbClr val="FFFFFF">
              <a:alpha val="4000"/>
            </a:srgbClr>
          </a:solidFill>
          <a:ln/>
        </p:spPr>
      </p:sp>
      <p:sp>
        <p:nvSpPr>
          <p:cNvPr id="43" name="Text 20"/>
          <p:cNvSpPr/>
          <p:nvPr/>
        </p:nvSpPr>
        <p:spPr>
          <a:xfrm>
            <a:off x="690086" y="5731073"/>
            <a:ext cx="1849517" cy="236696"/>
          </a:xfrm>
          <a:prstGeom prst="rect">
            <a:avLst/>
          </a:prstGeom>
          <a:noFill/>
          <a:ln/>
        </p:spPr>
        <p:txBody>
          <a:bodyPr wrap="none" lIns="0" tIns="0" rIns="0" bIns="0" rtlCol="0" anchor="t"/>
          <a:lstStyle/>
          <a:p>
            <a:pPr marL="0" indent="0">
              <a:lnSpc>
                <a:spcPts val="1850"/>
              </a:lnSpc>
              <a:buNone/>
            </a:pPr>
            <a:r>
              <a:rPr lang="en-US" sz="1450" b="1" dirty="0">
                <a:solidFill>
                  <a:srgbClr val="403C4E"/>
                </a:solidFill>
                <a:latin typeface="Merriweather Bold" pitchFamily="34" charset="0"/>
                <a:ea typeface="Merriweather Bold" pitchFamily="34" charset="-122"/>
                <a:cs typeface="Merriweather Bold" pitchFamily="34" charset="-120"/>
              </a:rPr>
              <a:t>Coursera</a:t>
            </a:r>
            <a:endParaRPr lang="en-US" sz="1450" dirty="0"/>
          </a:p>
        </p:txBody>
      </p:sp>
      <p:pic>
        <p:nvPicPr>
          <p:cNvPr id="44" name="Image 21" descr="preencoded.png"/>
          <p:cNvPicPr>
            <a:picLocks noChangeAspect="1"/>
          </p:cNvPicPr>
          <p:nvPr/>
        </p:nvPicPr>
        <p:blipFill>
          <a:blip r:embed="rId17"/>
          <a:stretch>
            <a:fillRect/>
          </a:stretch>
        </p:blipFill>
        <p:spPr>
          <a:xfrm>
            <a:off x="2850356" y="5731073"/>
            <a:ext cx="709732" cy="668536"/>
          </a:xfrm>
          <a:prstGeom prst="rect">
            <a:avLst/>
          </a:prstGeom>
        </p:spPr>
      </p:pic>
      <p:pic>
        <p:nvPicPr>
          <p:cNvPr id="45" name="Image 22" descr="preencoded.png"/>
          <p:cNvPicPr>
            <a:picLocks noChangeAspect="1"/>
          </p:cNvPicPr>
          <p:nvPr/>
        </p:nvPicPr>
        <p:blipFill>
          <a:blip r:embed="rId18"/>
          <a:stretch>
            <a:fillRect/>
          </a:stretch>
        </p:blipFill>
        <p:spPr>
          <a:xfrm>
            <a:off x="4223385" y="5731073"/>
            <a:ext cx="530423" cy="606147"/>
          </a:xfrm>
          <a:prstGeom prst="rect">
            <a:avLst/>
          </a:prstGeom>
        </p:spPr>
      </p:pic>
      <p:pic>
        <p:nvPicPr>
          <p:cNvPr id="46" name="Image 23" descr="preencoded.png"/>
          <p:cNvPicPr>
            <a:picLocks noChangeAspect="1"/>
          </p:cNvPicPr>
          <p:nvPr/>
        </p:nvPicPr>
        <p:blipFill>
          <a:blip r:embed="rId7"/>
          <a:stretch>
            <a:fillRect/>
          </a:stretch>
        </p:blipFill>
        <p:spPr>
          <a:xfrm>
            <a:off x="5929789" y="5731073"/>
            <a:ext cx="488394" cy="651153"/>
          </a:xfrm>
          <a:prstGeom prst="rect">
            <a:avLst/>
          </a:prstGeom>
        </p:spPr>
      </p:pic>
      <p:pic>
        <p:nvPicPr>
          <p:cNvPr id="47" name="Image 24" descr="preencoded.png"/>
          <p:cNvPicPr>
            <a:picLocks noChangeAspect="1"/>
          </p:cNvPicPr>
          <p:nvPr/>
        </p:nvPicPr>
        <p:blipFill>
          <a:blip r:embed="rId19"/>
          <a:stretch>
            <a:fillRect/>
          </a:stretch>
        </p:blipFill>
        <p:spPr>
          <a:xfrm>
            <a:off x="8008977" y="5731073"/>
            <a:ext cx="463034" cy="617339"/>
          </a:xfrm>
          <a:prstGeom prst="rect">
            <a:avLst/>
          </a:prstGeom>
        </p:spPr>
      </p:pic>
      <p:pic>
        <p:nvPicPr>
          <p:cNvPr id="48" name="Image 25" descr="preencoded.png"/>
          <p:cNvPicPr>
            <a:picLocks noChangeAspect="1"/>
          </p:cNvPicPr>
          <p:nvPr/>
        </p:nvPicPr>
        <p:blipFill>
          <a:blip r:embed="rId20"/>
          <a:stretch>
            <a:fillRect/>
          </a:stretch>
        </p:blipFill>
        <p:spPr>
          <a:xfrm>
            <a:off x="9905167" y="5731073"/>
            <a:ext cx="738783" cy="844272"/>
          </a:xfrm>
          <a:prstGeom prst="rect">
            <a:avLst/>
          </a:prstGeom>
        </p:spPr>
      </p:pic>
      <p:pic>
        <p:nvPicPr>
          <p:cNvPr id="49" name="Image 26" descr="preencoded.png"/>
          <p:cNvPicPr>
            <a:picLocks noChangeAspect="1"/>
          </p:cNvPicPr>
          <p:nvPr/>
        </p:nvPicPr>
        <p:blipFill>
          <a:blip r:embed="rId8"/>
          <a:stretch>
            <a:fillRect/>
          </a:stretch>
        </p:blipFill>
        <p:spPr>
          <a:xfrm>
            <a:off x="11321534" y="5731073"/>
            <a:ext cx="726996" cy="969288"/>
          </a:xfrm>
          <a:prstGeom prst="rect">
            <a:avLst/>
          </a:prstGeom>
        </p:spPr>
      </p:pic>
      <p:pic>
        <p:nvPicPr>
          <p:cNvPr id="50" name="Image 27" descr="preencoded.png"/>
          <p:cNvPicPr>
            <a:picLocks noChangeAspect="1"/>
          </p:cNvPicPr>
          <p:nvPr/>
        </p:nvPicPr>
        <p:blipFill>
          <a:blip r:embed="rId19"/>
          <a:stretch>
            <a:fillRect/>
          </a:stretch>
        </p:blipFill>
        <p:spPr>
          <a:xfrm>
            <a:off x="12720280" y="5731073"/>
            <a:ext cx="463034" cy="617339"/>
          </a:xfrm>
          <a:prstGeom prst="rect">
            <a:avLst/>
          </a:prstGeom>
        </p:spPr>
      </p:pic>
      <p:sp>
        <p:nvSpPr>
          <p:cNvPr id="51" name="Shape 21"/>
          <p:cNvSpPr/>
          <p:nvPr/>
        </p:nvSpPr>
        <p:spPr>
          <a:xfrm>
            <a:off x="538043" y="6798826"/>
            <a:ext cx="13554313" cy="1041202"/>
          </a:xfrm>
          <a:prstGeom prst="rect">
            <a:avLst/>
          </a:prstGeom>
          <a:solidFill>
            <a:srgbClr val="000000">
              <a:alpha val="4000"/>
            </a:srgbClr>
          </a:solidFill>
          <a:ln/>
        </p:spPr>
      </p:sp>
      <p:sp>
        <p:nvSpPr>
          <p:cNvPr id="52" name="Text 22"/>
          <p:cNvSpPr/>
          <p:nvPr/>
        </p:nvSpPr>
        <p:spPr>
          <a:xfrm>
            <a:off x="690086" y="6897291"/>
            <a:ext cx="1849517" cy="242411"/>
          </a:xfrm>
          <a:prstGeom prst="rect">
            <a:avLst/>
          </a:prstGeom>
          <a:noFill/>
          <a:ln/>
        </p:spPr>
        <p:txBody>
          <a:bodyPr wrap="none" lIns="0" tIns="0" rIns="0" bIns="0" rtlCol="0" anchor="t"/>
          <a:lstStyle/>
          <a:p>
            <a:pPr marL="0" indent="0">
              <a:lnSpc>
                <a:spcPts val="1900"/>
              </a:lnSpc>
              <a:buNone/>
            </a:pPr>
            <a:r>
              <a:rPr lang="en-US" sz="1150" b="1" dirty="0">
                <a:solidFill>
                  <a:srgbClr val="403C4E"/>
                </a:solidFill>
                <a:latin typeface="Open Sans" pitchFamily="34" charset="0"/>
                <a:ea typeface="Open Sans" pitchFamily="34" charset="-122"/>
                <a:cs typeface="Open Sans" pitchFamily="34" charset="-120"/>
              </a:rPr>
              <a:t>TechTonic</a:t>
            </a:r>
            <a:endParaRPr lang="en-US" sz="1150" dirty="0"/>
          </a:p>
        </p:txBody>
      </p:sp>
      <p:pic>
        <p:nvPicPr>
          <p:cNvPr id="53" name="Image 28" descr="preencoded.png"/>
          <p:cNvPicPr>
            <a:picLocks noChangeAspect="1"/>
          </p:cNvPicPr>
          <p:nvPr/>
        </p:nvPicPr>
        <p:blipFill>
          <a:blip r:embed="rId21"/>
          <a:stretch>
            <a:fillRect/>
          </a:stretch>
        </p:blipFill>
        <p:spPr>
          <a:xfrm>
            <a:off x="2850356" y="6897291"/>
            <a:ext cx="709732" cy="709732"/>
          </a:xfrm>
          <a:prstGeom prst="rect">
            <a:avLst/>
          </a:prstGeom>
        </p:spPr>
      </p:pic>
      <p:pic>
        <p:nvPicPr>
          <p:cNvPr id="54" name="Image 29" descr="preencoded.png"/>
          <p:cNvPicPr>
            <a:picLocks noChangeAspect="1"/>
          </p:cNvPicPr>
          <p:nvPr/>
        </p:nvPicPr>
        <p:blipFill>
          <a:blip r:embed="rId5"/>
          <a:stretch>
            <a:fillRect/>
          </a:stretch>
        </p:blipFill>
        <p:spPr>
          <a:xfrm>
            <a:off x="4223385" y="6897291"/>
            <a:ext cx="521970" cy="596503"/>
          </a:xfrm>
          <a:prstGeom prst="rect">
            <a:avLst/>
          </a:prstGeom>
        </p:spPr>
      </p:pic>
      <p:pic>
        <p:nvPicPr>
          <p:cNvPr id="55" name="Image 30" descr="preencoded.png"/>
          <p:cNvPicPr>
            <a:picLocks noChangeAspect="1"/>
          </p:cNvPicPr>
          <p:nvPr/>
        </p:nvPicPr>
        <p:blipFill>
          <a:blip r:embed="rId6"/>
          <a:stretch>
            <a:fillRect/>
          </a:stretch>
        </p:blipFill>
        <p:spPr>
          <a:xfrm>
            <a:off x="5929789" y="6897291"/>
            <a:ext cx="513636" cy="586978"/>
          </a:xfrm>
          <a:prstGeom prst="rect">
            <a:avLst/>
          </a:prstGeom>
        </p:spPr>
      </p:pic>
      <p:pic>
        <p:nvPicPr>
          <p:cNvPr id="56" name="Image 31" descr="preencoded.png"/>
          <p:cNvPicPr>
            <a:picLocks noChangeAspect="1"/>
          </p:cNvPicPr>
          <p:nvPr/>
        </p:nvPicPr>
        <p:blipFill>
          <a:blip r:embed="rId6"/>
          <a:stretch>
            <a:fillRect/>
          </a:stretch>
        </p:blipFill>
        <p:spPr>
          <a:xfrm>
            <a:off x="8008977" y="6897291"/>
            <a:ext cx="513636" cy="586978"/>
          </a:xfrm>
          <a:prstGeom prst="rect">
            <a:avLst/>
          </a:prstGeom>
        </p:spPr>
      </p:pic>
      <p:pic>
        <p:nvPicPr>
          <p:cNvPr id="57" name="Image 32" descr="preencoded.png"/>
          <p:cNvPicPr>
            <a:picLocks noChangeAspect="1"/>
          </p:cNvPicPr>
          <p:nvPr/>
        </p:nvPicPr>
        <p:blipFill>
          <a:blip r:embed="rId20"/>
          <a:stretch>
            <a:fillRect/>
          </a:stretch>
        </p:blipFill>
        <p:spPr>
          <a:xfrm>
            <a:off x="9905167" y="6897291"/>
            <a:ext cx="738783" cy="844272"/>
          </a:xfrm>
          <a:prstGeom prst="rect">
            <a:avLst/>
          </a:prstGeom>
        </p:spPr>
      </p:pic>
      <p:pic>
        <p:nvPicPr>
          <p:cNvPr id="58" name="Image 33" descr="preencoded.png"/>
          <p:cNvPicPr>
            <a:picLocks noChangeAspect="1"/>
          </p:cNvPicPr>
          <p:nvPr/>
        </p:nvPicPr>
        <p:blipFill>
          <a:blip r:embed="rId22"/>
          <a:stretch>
            <a:fillRect/>
          </a:stretch>
        </p:blipFill>
        <p:spPr>
          <a:xfrm>
            <a:off x="11321534" y="6897291"/>
            <a:ext cx="726996" cy="830818"/>
          </a:xfrm>
          <a:prstGeom prst="rect">
            <a:avLst/>
          </a:prstGeom>
        </p:spPr>
      </p:pic>
      <p:pic>
        <p:nvPicPr>
          <p:cNvPr id="59" name="Image 34" descr="preencoded.png"/>
          <p:cNvPicPr>
            <a:picLocks noChangeAspect="1"/>
          </p:cNvPicPr>
          <p:nvPr/>
        </p:nvPicPr>
        <p:blipFill>
          <a:blip r:embed="rId4"/>
          <a:stretch>
            <a:fillRect/>
          </a:stretch>
        </p:blipFill>
        <p:spPr>
          <a:xfrm>
            <a:off x="12720280" y="6897291"/>
            <a:ext cx="505182" cy="577334"/>
          </a:xfrm>
          <a:prstGeom prst="rect">
            <a:avLst/>
          </a:prstGeom>
        </p:spPr>
      </p:pic>
      <p:pic>
        <p:nvPicPr>
          <p:cNvPr id="60" name="Picture 59">
            <a:extLst>
              <a:ext uri="{FF2B5EF4-FFF2-40B4-BE49-F238E27FC236}">
                <a16:creationId xmlns:a16="http://schemas.microsoft.com/office/drawing/2014/main" id="{FD30C4CE-B123-8C30-E4A6-DC1D9E6B4827}"/>
              </a:ext>
            </a:extLst>
          </p:cNvPr>
          <p:cNvPicPr>
            <a:picLocks noChangeAspect="1"/>
          </p:cNvPicPr>
          <p:nvPr/>
        </p:nvPicPr>
        <p:blipFill>
          <a:blip r:embed="rId23"/>
          <a:stretch>
            <a:fillRect/>
          </a:stretch>
        </p:blipFill>
        <p:spPr>
          <a:xfrm>
            <a:off x="13020836" y="-18557"/>
            <a:ext cx="1608263" cy="160826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914400"/>
          </a:xfrm>
          <a:prstGeom prst="rect">
            <a:avLst/>
          </a:prstGeom>
          <a:noFill/>
        </p:spPr>
        <p:txBody>
          <a:bodyPr wrap="none">
            <a:spAutoFit/>
          </a:bodyPr>
          <a:lstStyle/>
          <a:p>
            <a:pPr>
              <a:defRPr sz="3200" b="1"/>
            </a:pPr>
            <a:r>
              <a:t>Competitor Comparison &amp; Our Unique Value</a:t>
            </a:r>
          </a:p>
        </p:txBody>
      </p:sp>
      <p:sp>
        <p:nvSpPr>
          <p:cNvPr id="3" name="TextBox 2"/>
          <p:cNvSpPr txBox="1"/>
          <p:nvPr/>
        </p:nvSpPr>
        <p:spPr>
          <a:xfrm>
            <a:off x="731520" y="1188720"/>
            <a:ext cx="7315200" cy="4572000"/>
          </a:xfrm>
          <a:prstGeom prst="rect">
            <a:avLst/>
          </a:prstGeom>
          <a:noFill/>
        </p:spPr>
        <p:txBody>
          <a:bodyPr wrap="none">
            <a:spAutoFit/>
          </a:bodyPr>
          <a:lstStyle/>
          <a:p>
            <a:endParaRPr/>
          </a:p>
          <a:p>
            <a:pPr>
              <a:spcAft>
                <a:spcPts val="1200"/>
              </a:spcAft>
              <a:defRPr sz="2000"/>
            </a:pPr>
            <a:r>
              <a:t>We analyzed apps like Sololearn, Codecademy, Udemy, and Coursera.</a:t>
            </a:r>
          </a:p>
          <a:p>
            <a:pPr>
              <a:spcAft>
                <a:spcPts val="1200"/>
              </a:spcAft>
              <a:defRPr sz="2000"/>
            </a:pPr>
            <a:r>
              <a:t>While they offer valuable content, most either require payment for full access</a:t>
            </a:r>
          </a:p>
          <a:p>
            <a:pPr>
              <a:spcAft>
                <a:spcPts val="1200"/>
              </a:spcAft>
              <a:defRPr sz="2000"/>
            </a:pPr>
            <a:r>
              <a:t>or lack an integrated practice environment.</a:t>
            </a:r>
          </a:p>
          <a:p>
            <a:pPr>
              <a:spcAft>
                <a:spcPts val="1200"/>
              </a:spcAft>
              <a:defRPr sz="2000"/>
            </a:pPr>
            <a:r>
              <a:t>Our app TechTonic combines key features:</a:t>
            </a:r>
          </a:p>
          <a:p>
            <a:pPr>
              <a:spcAft>
                <a:spcPts val="1200"/>
              </a:spcAft>
              <a:defRPr sz="2000"/>
            </a:pPr>
            <a:r>
              <a:t>- Free access to basic content</a:t>
            </a:r>
          </a:p>
          <a:p>
            <a:pPr>
              <a:spcAft>
                <a:spcPts val="1200"/>
              </a:spcAft>
              <a:defRPr sz="2000"/>
            </a:pPr>
            <a:r>
              <a:t>- Built-in compiler for practicing directly in the app</a:t>
            </a:r>
          </a:p>
          <a:p>
            <a:pPr>
              <a:spcAft>
                <a:spcPts val="1200"/>
              </a:spcAft>
              <a:defRPr sz="2000"/>
            </a:pPr>
            <a:r>
              <a:t>- Clear roadmaps and progress tracking</a:t>
            </a:r>
          </a:p>
          <a:p>
            <a:pPr>
              <a:spcAft>
                <a:spcPts val="1200"/>
              </a:spcAft>
              <a:defRPr sz="2000"/>
            </a:pPr>
            <a:r>
              <a:t>- Offline access and multi-language UI</a:t>
            </a:r>
          </a:p>
          <a:p>
            <a:pPr>
              <a:spcAft>
                <a:spcPts val="1200"/>
              </a:spcAft>
              <a:defRPr sz="2000"/>
            </a:pPr>
            <a:r>
              <a:t>Our unique value lies in combining learning paths, interactivity, and practical tools,</a:t>
            </a:r>
          </a:p>
          <a:p>
            <a:pPr>
              <a:spcAft>
                <a:spcPts val="1200"/>
              </a:spcAft>
              <a:defRPr sz="2000"/>
            </a:pPr>
            <a:r>
              <a:t>all within one seamless, beginner-friendly experience.</a:t>
            </a:r>
          </a:p>
        </p:txBody>
      </p:sp>
    </p:spTree>
    <p:extLst>
      <p:ext uri="{BB962C8B-B14F-4D97-AF65-F5344CB8AC3E}">
        <p14:creationId xmlns:p14="http://schemas.microsoft.com/office/powerpoint/2010/main" val="1467525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0" y="0"/>
            <a:ext cx="5486400" cy="8229600"/>
          </a:xfrm>
          <a:prstGeom prst="rect">
            <a:avLst/>
          </a:prstGeom>
        </p:spPr>
      </p:pic>
      <p:sp>
        <p:nvSpPr>
          <p:cNvPr id="3" name="!!Text"/>
          <p:cNvSpPr/>
          <p:nvPr/>
        </p:nvSpPr>
        <p:spPr>
          <a:xfrm>
            <a:off x="6114574" y="775692"/>
            <a:ext cx="7813358" cy="560903"/>
          </a:xfrm>
          <a:prstGeom prst="rect">
            <a:avLst/>
          </a:prstGeom>
          <a:noFill/>
          <a:ln/>
        </p:spPr>
        <p:txBody>
          <a:bodyPr wrap="none" lIns="0" tIns="0" rIns="0" bIns="0" rtlCol="0" anchor="t"/>
          <a:lstStyle/>
          <a:p>
            <a:pPr marL="0" indent="0">
              <a:lnSpc>
                <a:spcPts val="4400"/>
              </a:lnSpc>
              <a:buNone/>
            </a:pPr>
            <a:r>
              <a:rPr lang="en-US" sz="3500" b="1" dirty="0">
                <a:solidFill>
                  <a:srgbClr val="403C4E"/>
                </a:solidFill>
                <a:latin typeface="Merriweather Bold" pitchFamily="34" charset="0"/>
                <a:ea typeface="Merriweather Bold" pitchFamily="34" charset="-122"/>
                <a:cs typeface="Merriweather Bold" pitchFamily="34" charset="-120"/>
              </a:rPr>
              <a:t>Frontend (Flutter) Skills and Tools</a:t>
            </a:r>
            <a:endParaRPr lang="en-US" sz="3500" dirty="0"/>
          </a:p>
        </p:txBody>
      </p:sp>
      <p:pic>
        <p:nvPicPr>
          <p:cNvPr id="4" name="Image 1" descr="preencoded.png"/>
          <p:cNvPicPr>
            <a:picLocks noChangeAspect="1"/>
          </p:cNvPicPr>
          <p:nvPr/>
        </p:nvPicPr>
        <p:blipFill>
          <a:blip r:embed="rId4"/>
          <a:stretch>
            <a:fillRect/>
          </a:stretch>
        </p:blipFill>
        <p:spPr>
          <a:xfrm>
            <a:off x="6114574" y="1605796"/>
            <a:ext cx="448628" cy="448628"/>
          </a:xfrm>
          <a:prstGeom prst="rect">
            <a:avLst/>
          </a:prstGeom>
        </p:spPr>
      </p:pic>
      <p:sp>
        <p:nvSpPr>
          <p:cNvPr id="5" name="Text 1"/>
          <p:cNvSpPr/>
          <p:nvPr/>
        </p:nvSpPr>
        <p:spPr>
          <a:xfrm>
            <a:off x="6114574" y="2233851"/>
            <a:ext cx="2243614" cy="280392"/>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Merriweather Bold" pitchFamily="34" charset="0"/>
                <a:ea typeface="Merriweather Bold" pitchFamily="34" charset="-122"/>
                <a:cs typeface="Merriweather Bold" pitchFamily="34" charset="-120"/>
              </a:rPr>
              <a:t>Flutter</a:t>
            </a:r>
            <a:endParaRPr lang="en-US" sz="1750" dirty="0"/>
          </a:p>
        </p:txBody>
      </p:sp>
      <p:sp>
        <p:nvSpPr>
          <p:cNvPr id="6" name="Text 2"/>
          <p:cNvSpPr/>
          <p:nvPr/>
        </p:nvSpPr>
        <p:spPr>
          <a:xfrm>
            <a:off x="6114574" y="2621875"/>
            <a:ext cx="3809167" cy="574358"/>
          </a:xfrm>
          <a:prstGeom prst="rect">
            <a:avLst/>
          </a:prstGeom>
          <a:noFill/>
          <a:ln/>
        </p:spPr>
        <p:txBody>
          <a:bodyPr wrap="square" lIns="0" tIns="0" rIns="0" bIns="0" rtlCol="0" anchor="t"/>
          <a:lstStyle/>
          <a:p>
            <a:pPr marL="0" indent="0" algn="l">
              <a:lnSpc>
                <a:spcPts val="2250"/>
              </a:lnSpc>
              <a:buNone/>
            </a:pPr>
            <a:r>
              <a:rPr lang="en-US" sz="1400" dirty="0">
                <a:solidFill>
                  <a:srgbClr val="000000"/>
                </a:solidFill>
                <a:latin typeface="Open Sans" pitchFamily="34" charset="0"/>
                <a:ea typeface="Open Sans" pitchFamily="34" charset="-122"/>
                <a:cs typeface="Open Sans" pitchFamily="34" charset="-120"/>
              </a:rPr>
              <a:t>Cross-platform framework for building native-like mobile apps.</a:t>
            </a:r>
            <a:endParaRPr lang="en-US" sz="1400" dirty="0"/>
          </a:p>
        </p:txBody>
      </p:sp>
      <p:pic>
        <p:nvPicPr>
          <p:cNvPr id="7" name="Image 2" descr="preencoded.png"/>
          <p:cNvPicPr>
            <a:picLocks noChangeAspect="1"/>
          </p:cNvPicPr>
          <p:nvPr/>
        </p:nvPicPr>
        <p:blipFill>
          <a:blip r:embed="rId5"/>
          <a:stretch>
            <a:fillRect/>
          </a:stretch>
        </p:blipFill>
        <p:spPr>
          <a:xfrm>
            <a:off x="10192941" y="1605796"/>
            <a:ext cx="448628" cy="448628"/>
          </a:xfrm>
          <a:prstGeom prst="rect">
            <a:avLst/>
          </a:prstGeom>
        </p:spPr>
      </p:pic>
      <p:sp>
        <p:nvSpPr>
          <p:cNvPr id="8" name="Text 3"/>
          <p:cNvSpPr/>
          <p:nvPr/>
        </p:nvSpPr>
        <p:spPr>
          <a:xfrm>
            <a:off x="10192941" y="2233851"/>
            <a:ext cx="2243614" cy="280392"/>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Merriweather Bold" pitchFamily="34" charset="0"/>
                <a:ea typeface="Merriweather Bold" pitchFamily="34" charset="-122"/>
                <a:cs typeface="Merriweather Bold" pitchFamily="34" charset="-120"/>
              </a:rPr>
              <a:t>Dart</a:t>
            </a:r>
            <a:endParaRPr lang="en-US" sz="1750" dirty="0"/>
          </a:p>
        </p:txBody>
      </p:sp>
      <p:sp>
        <p:nvSpPr>
          <p:cNvPr id="9" name="Text 4"/>
          <p:cNvSpPr/>
          <p:nvPr/>
        </p:nvSpPr>
        <p:spPr>
          <a:xfrm>
            <a:off x="10192941" y="2621875"/>
            <a:ext cx="3809286" cy="574358"/>
          </a:xfrm>
          <a:prstGeom prst="rect">
            <a:avLst/>
          </a:prstGeom>
          <a:noFill/>
          <a:ln/>
        </p:spPr>
        <p:txBody>
          <a:bodyPr wrap="square" lIns="0" tIns="0" rIns="0" bIns="0" rtlCol="0" anchor="t"/>
          <a:lstStyle/>
          <a:p>
            <a:pPr marL="0" indent="0" algn="l">
              <a:lnSpc>
                <a:spcPts val="2250"/>
              </a:lnSpc>
              <a:buNone/>
            </a:pPr>
            <a:r>
              <a:rPr lang="en-US" sz="1400" dirty="0">
                <a:solidFill>
                  <a:srgbClr val="000000"/>
                </a:solidFill>
                <a:latin typeface="Open Sans" pitchFamily="34" charset="0"/>
                <a:ea typeface="Open Sans" pitchFamily="34" charset="-122"/>
                <a:cs typeface="Open Sans" pitchFamily="34" charset="-120"/>
              </a:rPr>
              <a:t>Object-oriented programming language used in Flutter.</a:t>
            </a:r>
            <a:endParaRPr lang="en-US" sz="1400" dirty="0"/>
          </a:p>
        </p:txBody>
      </p:sp>
      <p:pic>
        <p:nvPicPr>
          <p:cNvPr id="10" name="Image 3" descr="preencoded.png"/>
          <p:cNvPicPr>
            <a:picLocks noChangeAspect="1"/>
          </p:cNvPicPr>
          <p:nvPr/>
        </p:nvPicPr>
        <p:blipFill>
          <a:blip r:embed="rId6"/>
          <a:stretch>
            <a:fillRect/>
          </a:stretch>
        </p:blipFill>
        <p:spPr>
          <a:xfrm>
            <a:off x="6114574" y="3734633"/>
            <a:ext cx="448628" cy="448628"/>
          </a:xfrm>
          <a:prstGeom prst="rect">
            <a:avLst/>
          </a:prstGeom>
        </p:spPr>
      </p:pic>
      <p:sp>
        <p:nvSpPr>
          <p:cNvPr id="11" name="Text 5"/>
          <p:cNvSpPr/>
          <p:nvPr/>
        </p:nvSpPr>
        <p:spPr>
          <a:xfrm>
            <a:off x="6114574" y="4362688"/>
            <a:ext cx="2243614" cy="280392"/>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Merriweather Bold" pitchFamily="34" charset="0"/>
                <a:ea typeface="Merriweather Bold" pitchFamily="34" charset="-122"/>
                <a:cs typeface="Merriweather Bold" pitchFamily="34" charset="-120"/>
              </a:rPr>
              <a:t>Widgets</a:t>
            </a:r>
            <a:endParaRPr lang="en-US" sz="1750" dirty="0"/>
          </a:p>
        </p:txBody>
      </p:sp>
      <p:sp>
        <p:nvSpPr>
          <p:cNvPr id="12" name="Text 6"/>
          <p:cNvSpPr/>
          <p:nvPr/>
        </p:nvSpPr>
        <p:spPr>
          <a:xfrm>
            <a:off x="6114574" y="4750713"/>
            <a:ext cx="3809167" cy="574358"/>
          </a:xfrm>
          <a:prstGeom prst="rect">
            <a:avLst/>
          </a:prstGeom>
          <a:noFill/>
          <a:ln/>
        </p:spPr>
        <p:txBody>
          <a:bodyPr wrap="square" lIns="0" tIns="0" rIns="0" bIns="0" rtlCol="0" anchor="t"/>
          <a:lstStyle/>
          <a:p>
            <a:pPr marL="0" indent="0" algn="l">
              <a:lnSpc>
                <a:spcPts val="2250"/>
              </a:lnSpc>
              <a:buNone/>
            </a:pPr>
            <a:r>
              <a:rPr lang="en-US" sz="1400" dirty="0">
                <a:solidFill>
                  <a:srgbClr val="000000"/>
                </a:solidFill>
                <a:latin typeface="Open Sans" pitchFamily="34" charset="0"/>
                <a:ea typeface="Open Sans" pitchFamily="34" charset="-122"/>
                <a:cs typeface="Open Sans" pitchFamily="34" charset="-120"/>
              </a:rPr>
              <a:t>Reusable UI elements that form the building blocks of Flutter apps.</a:t>
            </a:r>
            <a:endParaRPr lang="en-US" sz="1400" dirty="0"/>
          </a:p>
        </p:txBody>
      </p:sp>
      <p:pic>
        <p:nvPicPr>
          <p:cNvPr id="13" name="Image 4" descr="preencoded.png"/>
          <p:cNvPicPr>
            <a:picLocks noChangeAspect="1"/>
          </p:cNvPicPr>
          <p:nvPr/>
        </p:nvPicPr>
        <p:blipFill>
          <a:blip r:embed="rId7"/>
          <a:stretch>
            <a:fillRect/>
          </a:stretch>
        </p:blipFill>
        <p:spPr>
          <a:xfrm>
            <a:off x="10192941" y="3734633"/>
            <a:ext cx="448628" cy="448628"/>
          </a:xfrm>
          <a:prstGeom prst="rect">
            <a:avLst/>
          </a:prstGeom>
        </p:spPr>
      </p:pic>
      <p:sp>
        <p:nvSpPr>
          <p:cNvPr id="14" name="Text 7"/>
          <p:cNvSpPr/>
          <p:nvPr/>
        </p:nvSpPr>
        <p:spPr>
          <a:xfrm>
            <a:off x="10192941" y="4362688"/>
            <a:ext cx="2243614" cy="280392"/>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Merriweather Bold" pitchFamily="34" charset="0"/>
                <a:ea typeface="Merriweather Bold" pitchFamily="34" charset="-122"/>
                <a:cs typeface="Merriweather Bold" pitchFamily="34" charset="-120"/>
              </a:rPr>
              <a:t>State Management</a:t>
            </a:r>
            <a:endParaRPr lang="en-US" sz="1750" dirty="0"/>
          </a:p>
        </p:txBody>
      </p:sp>
      <p:sp>
        <p:nvSpPr>
          <p:cNvPr id="15" name="Text 8"/>
          <p:cNvSpPr/>
          <p:nvPr/>
        </p:nvSpPr>
        <p:spPr>
          <a:xfrm>
            <a:off x="10192941" y="4750713"/>
            <a:ext cx="3809286" cy="574358"/>
          </a:xfrm>
          <a:prstGeom prst="rect">
            <a:avLst/>
          </a:prstGeom>
          <a:noFill/>
          <a:ln/>
        </p:spPr>
        <p:txBody>
          <a:bodyPr wrap="square" lIns="0" tIns="0" rIns="0" bIns="0" rtlCol="0" anchor="t"/>
          <a:lstStyle/>
          <a:p>
            <a:pPr marL="0" indent="0" algn="l">
              <a:lnSpc>
                <a:spcPts val="2250"/>
              </a:lnSpc>
              <a:buNone/>
            </a:pPr>
            <a:r>
              <a:rPr lang="en-US" sz="1400" dirty="0">
                <a:solidFill>
                  <a:srgbClr val="000000"/>
                </a:solidFill>
                <a:latin typeface="Open Sans" pitchFamily="34" charset="0"/>
                <a:ea typeface="Open Sans" pitchFamily="34" charset="-122"/>
                <a:cs typeface="Open Sans" pitchFamily="34" charset="-120"/>
              </a:rPr>
              <a:t>Techniques for managing and updating the state of the app.(e.g., Provider, Bloc)</a:t>
            </a:r>
            <a:endParaRPr lang="en-US" sz="1400" dirty="0"/>
          </a:p>
        </p:txBody>
      </p:sp>
      <p:pic>
        <p:nvPicPr>
          <p:cNvPr id="16" name="Image 5" descr="preencoded.png"/>
          <p:cNvPicPr>
            <a:picLocks noChangeAspect="1"/>
          </p:cNvPicPr>
          <p:nvPr/>
        </p:nvPicPr>
        <p:blipFill>
          <a:blip r:embed="rId8"/>
          <a:stretch>
            <a:fillRect/>
          </a:stretch>
        </p:blipFill>
        <p:spPr>
          <a:xfrm>
            <a:off x="6114574" y="5863471"/>
            <a:ext cx="448628" cy="448628"/>
          </a:xfrm>
          <a:prstGeom prst="rect">
            <a:avLst/>
          </a:prstGeom>
        </p:spPr>
      </p:pic>
      <p:sp>
        <p:nvSpPr>
          <p:cNvPr id="17" name="Text 9"/>
          <p:cNvSpPr/>
          <p:nvPr/>
        </p:nvSpPr>
        <p:spPr>
          <a:xfrm>
            <a:off x="6114574" y="6491526"/>
            <a:ext cx="2243614" cy="280392"/>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Merriweather Bold" pitchFamily="34" charset="0"/>
                <a:ea typeface="Merriweather Bold" pitchFamily="34" charset="-122"/>
                <a:cs typeface="Merriweather Bold" pitchFamily="34" charset="-120"/>
              </a:rPr>
              <a:t>Responsiveness</a:t>
            </a:r>
            <a:endParaRPr lang="en-US" sz="1750" dirty="0"/>
          </a:p>
        </p:txBody>
      </p:sp>
      <p:sp>
        <p:nvSpPr>
          <p:cNvPr id="18" name="Text 10"/>
          <p:cNvSpPr/>
          <p:nvPr/>
        </p:nvSpPr>
        <p:spPr>
          <a:xfrm>
            <a:off x="6114574" y="6879550"/>
            <a:ext cx="3809167" cy="574358"/>
          </a:xfrm>
          <a:prstGeom prst="rect">
            <a:avLst/>
          </a:prstGeom>
          <a:noFill/>
          <a:ln/>
        </p:spPr>
        <p:txBody>
          <a:bodyPr wrap="square" lIns="0" tIns="0" rIns="0" bIns="0" rtlCol="0" anchor="t"/>
          <a:lstStyle/>
          <a:p>
            <a:pPr marL="0" indent="0" algn="l">
              <a:lnSpc>
                <a:spcPts val="2250"/>
              </a:lnSpc>
              <a:buNone/>
            </a:pPr>
            <a:r>
              <a:rPr lang="en-US" sz="1400" dirty="0">
                <a:solidFill>
                  <a:srgbClr val="000000"/>
                </a:solidFill>
                <a:latin typeface="Open Sans" pitchFamily="34" charset="0"/>
                <a:ea typeface="Open Sans" pitchFamily="34" charset="-122"/>
                <a:cs typeface="Open Sans" pitchFamily="34" charset="-120"/>
              </a:rPr>
              <a:t>Learn how to make the app responsive to different screen sizes.</a:t>
            </a:r>
            <a:endParaRPr lang="en-US" sz="1400" dirty="0"/>
          </a:p>
        </p:txBody>
      </p:sp>
      <p:pic>
        <p:nvPicPr>
          <p:cNvPr id="19" name="Picture 18">
            <a:extLst>
              <a:ext uri="{FF2B5EF4-FFF2-40B4-BE49-F238E27FC236}">
                <a16:creationId xmlns:a16="http://schemas.microsoft.com/office/drawing/2014/main" id="{508A0326-6740-7EF9-C9C2-2873AF663A81}"/>
              </a:ext>
            </a:extLst>
          </p:cNvPr>
          <p:cNvPicPr>
            <a:picLocks noChangeAspect="1"/>
          </p:cNvPicPr>
          <p:nvPr/>
        </p:nvPicPr>
        <p:blipFill>
          <a:blip r:embed="rId9"/>
          <a:stretch>
            <a:fillRect/>
          </a:stretch>
        </p:blipFill>
        <p:spPr>
          <a:xfrm>
            <a:off x="12679511" y="6278711"/>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p:cNvSpPr/>
          <p:nvPr/>
        </p:nvSpPr>
        <p:spPr>
          <a:xfrm>
            <a:off x="683657" y="537448"/>
            <a:ext cx="5897880" cy="610433"/>
          </a:xfrm>
          <a:prstGeom prst="rect">
            <a:avLst/>
          </a:prstGeom>
          <a:noFill/>
          <a:ln/>
        </p:spPr>
        <p:txBody>
          <a:bodyPr wrap="none" lIns="0" tIns="0" rIns="0" bIns="0" rtlCol="0" anchor="t"/>
          <a:lstStyle/>
          <a:p>
            <a:pPr marL="0" indent="0">
              <a:lnSpc>
                <a:spcPts val="4800"/>
              </a:lnSpc>
              <a:buNone/>
            </a:pPr>
            <a:r>
              <a:rPr lang="en-US" sz="3800" b="1" dirty="0">
                <a:solidFill>
                  <a:srgbClr val="403C4E"/>
                </a:solidFill>
                <a:latin typeface="Merriweather Bold" pitchFamily="34" charset="0"/>
                <a:ea typeface="Merriweather Bold" pitchFamily="34" charset="-122"/>
                <a:cs typeface="Merriweather Bold" pitchFamily="34" charset="-120"/>
              </a:rPr>
              <a:t>Backend skills and tools</a:t>
            </a:r>
            <a:endParaRPr lang="en-US" sz="3800" dirty="0"/>
          </a:p>
        </p:txBody>
      </p:sp>
      <p:pic>
        <p:nvPicPr>
          <p:cNvPr id="4" name="Image 1" descr="preencoded.png"/>
          <p:cNvPicPr>
            <a:picLocks noChangeAspect="1"/>
          </p:cNvPicPr>
          <p:nvPr/>
        </p:nvPicPr>
        <p:blipFill>
          <a:blip r:embed="rId4"/>
          <a:stretch>
            <a:fillRect/>
          </a:stretch>
        </p:blipFill>
        <p:spPr>
          <a:xfrm>
            <a:off x="683657" y="1440894"/>
            <a:ext cx="976670" cy="1562814"/>
          </a:xfrm>
          <a:prstGeom prst="rect">
            <a:avLst/>
          </a:prstGeom>
        </p:spPr>
      </p:pic>
      <p:sp>
        <p:nvSpPr>
          <p:cNvPr id="5" name="Text 1"/>
          <p:cNvSpPr/>
          <p:nvPr/>
        </p:nvSpPr>
        <p:spPr>
          <a:xfrm>
            <a:off x="1953339" y="1636157"/>
            <a:ext cx="2441853" cy="305157"/>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Merriweather Bold" pitchFamily="34" charset="0"/>
                <a:ea typeface="Merriweather Bold" pitchFamily="34" charset="-122"/>
                <a:cs typeface="Merriweather Bold" pitchFamily="34" charset="-120"/>
              </a:rPr>
              <a:t>Cloud Services</a:t>
            </a:r>
            <a:endParaRPr lang="en-US" sz="1900" dirty="0"/>
          </a:p>
        </p:txBody>
      </p:sp>
      <p:sp>
        <p:nvSpPr>
          <p:cNvPr id="6" name="Text 2"/>
          <p:cNvSpPr/>
          <p:nvPr/>
        </p:nvSpPr>
        <p:spPr>
          <a:xfrm>
            <a:off x="1953339" y="2058472"/>
            <a:ext cx="6507004" cy="312539"/>
          </a:xfrm>
          <a:prstGeom prst="rect">
            <a:avLst/>
          </a:prstGeom>
          <a:noFill/>
          <a:ln/>
        </p:spPr>
        <p:txBody>
          <a:bodyPr wrap="none" lIns="0" tIns="0" rIns="0" bIns="0" rtlCol="0" anchor="t"/>
          <a:lstStyle/>
          <a:p>
            <a:pPr marL="0" indent="0" algn="l">
              <a:lnSpc>
                <a:spcPts val="2450"/>
              </a:lnSpc>
              <a:buNone/>
            </a:pPr>
            <a:r>
              <a:rPr lang="en-US" sz="1500" dirty="0">
                <a:solidFill>
                  <a:srgbClr val="000000"/>
                </a:solidFill>
                <a:latin typeface="Open Sans" pitchFamily="34" charset="0"/>
                <a:ea typeface="Open Sans" pitchFamily="34" charset="-122"/>
                <a:cs typeface="Open Sans" pitchFamily="34" charset="-120"/>
              </a:rPr>
              <a:t>Platforms like Render to host the backend infrastructure.</a:t>
            </a:r>
            <a:endParaRPr lang="en-US" sz="1500" dirty="0"/>
          </a:p>
        </p:txBody>
      </p:sp>
      <p:pic>
        <p:nvPicPr>
          <p:cNvPr id="7" name="Image 2" descr="preencoded.png"/>
          <p:cNvPicPr>
            <a:picLocks noChangeAspect="1"/>
          </p:cNvPicPr>
          <p:nvPr/>
        </p:nvPicPr>
        <p:blipFill>
          <a:blip r:embed="rId5"/>
          <a:stretch>
            <a:fillRect/>
          </a:stretch>
        </p:blipFill>
        <p:spPr>
          <a:xfrm>
            <a:off x="683657" y="3003709"/>
            <a:ext cx="976670" cy="1562814"/>
          </a:xfrm>
          <a:prstGeom prst="rect">
            <a:avLst/>
          </a:prstGeom>
        </p:spPr>
      </p:pic>
      <p:sp>
        <p:nvSpPr>
          <p:cNvPr id="8" name="Text 3"/>
          <p:cNvSpPr/>
          <p:nvPr/>
        </p:nvSpPr>
        <p:spPr>
          <a:xfrm>
            <a:off x="1953339" y="3198971"/>
            <a:ext cx="2441853" cy="305157"/>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Merriweather Bold" pitchFamily="34" charset="0"/>
                <a:ea typeface="Merriweather Bold" pitchFamily="34" charset="-122"/>
                <a:cs typeface="Merriweather Bold" pitchFamily="34" charset="-120"/>
              </a:rPr>
              <a:t>Databases</a:t>
            </a:r>
            <a:endParaRPr lang="en-US" sz="1900" dirty="0"/>
          </a:p>
        </p:txBody>
      </p:sp>
      <p:sp>
        <p:nvSpPr>
          <p:cNvPr id="9" name="Text 4"/>
          <p:cNvSpPr/>
          <p:nvPr/>
        </p:nvSpPr>
        <p:spPr>
          <a:xfrm>
            <a:off x="1953339" y="3621286"/>
            <a:ext cx="6507004" cy="312539"/>
          </a:xfrm>
          <a:prstGeom prst="rect">
            <a:avLst/>
          </a:prstGeom>
          <a:noFill/>
          <a:ln/>
        </p:spPr>
        <p:txBody>
          <a:bodyPr wrap="none" lIns="0" tIns="0" rIns="0" bIns="0" rtlCol="0" anchor="t"/>
          <a:lstStyle/>
          <a:p>
            <a:pPr>
              <a:lnSpc>
                <a:spcPts val="2450"/>
              </a:lnSpc>
            </a:pPr>
            <a:r>
              <a:rPr lang="en-US" sz="1500">
                <a:solidFill>
                  <a:srgbClr val="000000"/>
                </a:solidFill>
                <a:latin typeface="Open Sans" pitchFamily="34" charset="0"/>
                <a:ea typeface="Open Sans" pitchFamily="34" charset="-122"/>
                <a:cs typeface="Open Sans" pitchFamily="34" charset="-120"/>
              </a:rPr>
              <a:t> Using </a:t>
            </a:r>
            <a:r>
              <a:rPr lang="en-US" sz="1500" dirty="0" err="1">
                <a:solidFill>
                  <a:srgbClr val="000000"/>
                </a:solidFill>
                <a:latin typeface="Open Sans" pitchFamily="34" charset="0"/>
                <a:ea typeface="Open Sans" pitchFamily="34" charset="-122"/>
                <a:cs typeface="Open Sans" pitchFamily="34" charset="-120"/>
              </a:rPr>
              <a:t>mongoDB</a:t>
            </a:r>
            <a:r>
              <a:rPr lang="en-US" sz="1500" dirty="0">
                <a:solidFill>
                  <a:srgbClr val="000000"/>
                </a:solidFill>
                <a:latin typeface="Open Sans" pitchFamily="34" charset="0"/>
                <a:ea typeface="Open Sans" pitchFamily="34" charset="-122"/>
                <a:cs typeface="Open Sans" pitchFamily="34" charset="-120"/>
              </a:rPr>
              <a:t> for</a:t>
            </a:r>
            <a:endParaRPr lang="en-US" sz="1500" dirty="0"/>
          </a:p>
          <a:p>
            <a:pPr marL="0" indent="0" algn="l">
              <a:lnSpc>
                <a:spcPts val="2450"/>
              </a:lnSpc>
              <a:buNone/>
            </a:pPr>
            <a:r>
              <a:rPr lang="en-US" sz="1500" dirty="0">
                <a:solidFill>
                  <a:srgbClr val="000000"/>
                </a:solidFill>
                <a:latin typeface="Open Sans" pitchFamily="34" charset="0"/>
                <a:ea typeface="Open Sans" pitchFamily="34" charset="-122"/>
                <a:cs typeface="Open Sans" pitchFamily="34" charset="-120"/>
              </a:rPr>
              <a:t> Storing and managing user data, learning progress, and app settings.</a:t>
            </a:r>
          </a:p>
        </p:txBody>
      </p:sp>
      <p:pic>
        <p:nvPicPr>
          <p:cNvPr id="10" name="Image 3" descr="preencoded.png"/>
          <p:cNvPicPr>
            <a:picLocks noChangeAspect="1"/>
          </p:cNvPicPr>
          <p:nvPr/>
        </p:nvPicPr>
        <p:blipFill>
          <a:blip r:embed="rId6"/>
          <a:stretch>
            <a:fillRect/>
          </a:stretch>
        </p:blipFill>
        <p:spPr>
          <a:xfrm>
            <a:off x="683657" y="4566523"/>
            <a:ext cx="976670" cy="1562814"/>
          </a:xfrm>
          <a:prstGeom prst="rect">
            <a:avLst/>
          </a:prstGeom>
        </p:spPr>
      </p:pic>
      <p:sp>
        <p:nvSpPr>
          <p:cNvPr id="11" name="Text 5"/>
          <p:cNvSpPr/>
          <p:nvPr/>
        </p:nvSpPr>
        <p:spPr>
          <a:xfrm>
            <a:off x="1953339" y="4761786"/>
            <a:ext cx="2441853" cy="305157"/>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Merriweather Bold" pitchFamily="34" charset="0"/>
                <a:ea typeface="Merriweather Bold" pitchFamily="34" charset="-122"/>
                <a:cs typeface="Merriweather Bold" pitchFamily="34" charset="-120"/>
              </a:rPr>
              <a:t>API Development</a:t>
            </a:r>
            <a:endParaRPr lang="en-US" sz="1900" dirty="0"/>
          </a:p>
        </p:txBody>
      </p:sp>
      <p:sp>
        <p:nvSpPr>
          <p:cNvPr id="12" name="Text 6"/>
          <p:cNvSpPr/>
          <p:nvPr/>
        </p:nvSpPr>
        <p:spPr>
          <a:xfrm>
            <a:off x="1953339" y="5184100"/>
            <a:ext cx="6507004" cy="625078"/>
          </a:xfrm>
          <a:prstGeom prst="rect">
            <a:avLst/>
          </a:prstGeom>
          <a:noFill/>
          <a:ln/>
        </p:spPr>
        <p:txBody>
          <a:bodyPr wrap="square" lIns="0" tIns="0" rIns="0" bIns="0" rtlCol="0" anchor="t"/>
          <a:lstStyle/>
          <a:p>
            <a:pPr marL="0" indent="0" algn="l">
              <a:lnSpc>
                <a:spcPts val="2450"/>
              </a:lnSpc>
              <a:buNone/>
            </a:pPr>
            <a:r>
              <a:rPr lang="en-US" sz="1500" dirty="0">
                <a:solidFill>
                  <a:srgbClr val="000000"/>
                </a:solidFill>
                <a:latin typeface="Open Sans" pitchFamily="34" charset="0"/>
                <a:ea typeface="Open Sans" pitchFamily="34" charset="-122"/>
                <a:cs typeface="Open Sans" pitchFamily="34" charset="-120"/>
              </a:rPr>
              <a:t>Building interfaces for communication between the frontend and backend.</a:t>
            </a:r>
            <a:endParaRPr lang="en-US" sz="1500" dirty="0"/>
          </a:p>
        </p:txBody>
      </p:sp>
      <p:pic>
        <p:nvPicPr>
          <p:cNvPr id="13" name="Image 4" descr="preencoded.png"/>
          <p:cNvPicPr>
            <a:picLocks noChangeAspect="1"/>
          </p:cNvPicPr>
          <p:nvPr/>
        </p:nvPicPr>
        <p:blipFill>
          <a:blip r:embed="rId7"/>
          <a:stretch>
            <a:fillRect/>
          </a:stretch>
        </p:blipFill>
        <p:spPr>
          <a:xfrm>
            <a:off x="683657" y="6129338"/>
            <a:ext cx="976670" cy="1562814"/>
          </a:xfrm>
          <a:prstGeom prst="rect">
            <a:avLst/>
          </a:prstGeom>
        </p:spPr>
      </p:pic>
      <p:sp>
        <p:nvSpPr>
          <p:cNvPr id="14" name="Text 7"/>
          <p:cNvSpPr/>
          <p:nvPr/>
        </p:nvSpPr>
        <p:spPr>
          <a:xfrm>
            <a:off x="1953339" y="6324600"/>
            <a:ext cx="4138851" cy="305157"/>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Merriweather Bold" pitchFamily="34" charset="0"/>
                <a:ea typeface="Merriweather Bold" pitchFamily="34" charset="-122"/>
                <a:cs typeface="Merriweather Bold" pitchFamily="34" charset="-120"/>
              </a:rPr>
              <a:t>Authentication and Authorization</a:t>
            </a:r>
            <a:endParaRPr lang="en-US" sz="1900" dirty="0"/>
          </a:p>
        </p:txBody>
      </p:sp>
      <p:sp>
        <p:nvSpPr>
          <p:cNvPr id="15" name="Text 8"/>
          <p:cNvSpPr/>
          <p:nvPr/>
        </p:nvSpPr>
        <p:spPr>
          <a:xfrm>
            <a:off x="1953339" y="6746915"/>
            <a:ext cx="6507004" cy="312539"/>
          </a:xfrm>
          <a:prstGeom prst="rect">
            <a:avLst/>
          </a:prstGeom>
          <a:noFill/>
          <a:ln/>
        </p:spPr>
        <p:txBody>
          <a:bodyPr wrap="none" lIns="0" tIns="0" rIns="0" bIns="0" rtlCol="0" anchor="t"/>
          <a:lstStyle/>
          <a:p>
            <a:pPr marL="0" indent="0" algn="l">
              <a:lnSpc>
                <a:spcPts val="2450"/>
              </a:lnSpc>
              <a:buNone/>
            </a:pPr>
            <a:r>
              <a:rPr lang="en-US" sz="1500" dirty="0">
                <a:solidFill>
                  <a:srgbClr val="000000"/>
                </a:solidFill>
                <a:latin typeface="Open Sans" pitchFamily="34" charset="0"/>
                <a:ea typeface="Open Sans" pitchFamily="34" charset="-122"/>
                <a:cs typeface="Open Sans" pitchFamily="34" charset="-120"/>
              </a:rPr>
              <a:t>Securing user accounts and controlling access to app resources.</a:t>
            </a:r>
            <a:endParaRPr lang="en-US" sz="1500" dirty="0"/>
          </a:p>
        </p:txBody>
      </p:sp>
      <p:pic>
        <p:nvPicPr>
          <p:cNvPr id="16" name="Picture 15">
            <a:extLst>
              <a:ext uri="{FF2B5EF4-FFF2-40B4-BE49-F238E27FC236}">
                <a16:creationId xmlns:a16="http://schemas.microsoft.com/office/drawing/2014/main" id="{BA119D51-EE8D-C032-1455-6FB41556F3D8}"/>
              </a:ext>
            </a:extLst>
          </p:cNvPr>
          <p:cNvPicPr>
            <a:picLocks noChangeAspect="1"/>
          </p:cNvPicPr>
          <p:nvPr/>
        </p:nvPicPr>
        <p:blipFill>
          <a:blip r:embed="rId8"/>
          <a:stretch>
            <a:fillRect/>
          </a:stretch>
        </p:blipFill>
        <p:spPr>
          <a:xfrm>
            <a:off x="7193111" y="0"/>
            <a:ext cx="1950889" cy="19508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4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1141</Words>
  <Application>Microsoft Office PowerPoint</Application>
  <PresentationFormat>Custom</PresentationFormat>
  <Paragraphs>189</Paragraphs>
  <Slides>27</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Open Sans</vt:lpstr>
      <vt:lpstr>Calibri</vt:lpstr>
      <vt:lpstr>Arial</vt:lpstr>
      <vt:lpstr>Merriweather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Windows User</cp:lastModifiedBy>
  <cp:revision>9</cp:revision>
  <dcterms:created xsi:type="dcterms:W3CDTF">2025-01-15T17:34:46Z</dcterms:created>
  <dcterms:modified xsi:type="dcterms:W3CDTF">2025-05-23T19:36:53Z</dcterms:modified>
</cp:coreProperties>
</file>